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26"/>
  </p:notesMasterIdLst>
  <p:sldIdLst>
    <p:sldId id="256" r:id="rId2"/>
    <p:sldId id="286" r:id="rId3"/>
    <p:sldId id="287" r:id="rId4"/>
    <p:sldId id="257" r:id="rId5"/>
    <p:sldId id="258" r:id="rId6"/>
    <p:sldId id="260" r:id="rId7"/>
    <p:sldId id="261" r:id="rId8"/>
    <p:sldId id="262" r:id="rId9"/>
    <p:sldId id="263" r:id="rId10"/>
    <p:sldId id="264" r:id="rId11"/>
    <p:sldId id="266" r:id="rId12"/>
    <p:sldId id="267" r:id="rId13"/>
    <p:sldId id="268" r:id="rId14"/>
    <p:sldId id="265" r:id="rId15"/>
    <p:sldId id="269" r:id="rId16"/>
    <p:sldId id="270" r:id="rId17"/>
    <p:sldId id="271" r:id="rId18"/>
    <p:sldId id="276" r:id="rId19"/>
    <p:sldId id="277" r:id="rId20"/>
    <p:sldId id="273" r:id="rId21"/>
    <p:sldId id="274" r:id="rId22"/>
    <p:sldId id="278" r:id="rId23"/>
    <p:sldId id="280"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94"/>
  </p:normalViewPr>
  <p:slideViewPr>
    <p:cSldViewPr snapToGrid="0" snapToObjects="1">
      <p:cViewPr>
        <p:scale>
          <a:sx n="107" d="100"/>
          <a:sy n="107" d="100"/>
        </p:scale>
        <p:origin x="976" y="4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3A553-EAC5-A448-9968-832DFAFE4874}"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79849-79F3-C846-A5B9-D64E17CEA51E}" type="slidenum">
              <a:rPr lang="en-US" smtClean="0"/>
              <a:t>‹#›</a:t>
            </a:fld>
            <a:endParaRPr lang="en-US"/>
          </a:p>
        </p:txBody>
      </p:sp>
    </p:spTree>
    <p:extLst>
      <p:ext uri="{BB962C8B-B14F-4D97-AF65-F5344CB8AC3E}">
        <p14:creationId xmlns:p14="http://schemas.microsoft.com/office/powerpoint/2010/main" val="168492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023B-1593-DB40-B28B-30DAAE5ACF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E87594-ED5D-E64A-8048-9B036F5BF4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9A66F-063F-1842-A66B-F2A8B64B3F40}"/>
              </a:ext>
            </a:extLst>
          </p:cNvPr>
          <p:cNvSpPr>
            <a:spLocks noGrp="1"/>
          </p:cNvSpPr>
          <p:nvPr>
            <p:ph type="dt" sz="half" idx="10"/>
          </p:nvPr>
        </p:nvSpPr>
        <p:spPr/>
        <p:txBody>
          <a:bodyPr/>
          <a:lstStyle/>
          <a:p>
            <a:fld id="{2395C5C9-164C-46B3-A87E-7660D39D3106}" type="datetime2">
              <a:rPr lang="en-US" smtClean="0"/>
              <a:t>Monday, January 29, 2024</a:t>
            </a:fld>
            <a:endParaRPr lang="en-US" dirty="0"/>
          </a:p>
        </p:txBody>
      </p:sp>
      <p:sp>
        <p:nvSpPr>
          <p:cNvPr id="5" name="Footer Placeholder 4">
            <a:extLst>
              <a:ext uri="{FF2B5EF4-FFF2-40B4-BE49-F238E27FC236}">
                <a16:creationId xmlns:a16="http://schemas.microsoft.com/office/drawing/2014/main" id="{0BB68B0B-1792-BB4A-8294-6EC4B0A9AF4F}"/>
              </a:ext>
            </a:extLst>
          </p:cNvPr>
          <p:cNvSpPr>
            <a:spLocks noGrp="1"/>
          </p:cNvSpPr>
          <p:nvPr>
            <p:ph type="ftr" sz="quarter" idx="11"/>
          </p:nvPr>
        </p:nvSpPr>
        <p:spPr/>
        <p:txBody>
          <a:bodyPr/>
          <a:lstStyle/>
          <a:p>
            <a:pPr algn="l"/>
            <a:r>
              <a:rPr lang="en-US"/>
              <a:t>Sample Footer Text</a:t>
            </a:r>
            <a:endParaRPr lang="en-US" dirty="0"/>
          </a:p>
        </p:txBody>
      </p:sp>
      <p:sp>
        <p:nvSpPr>
          <p:cNvPr id="6" name="Slide Number Placeholder 5">
            <a:extLst>
              <a:ext uri="{FF2B5EF4-FFF2-40B4-BE49-F238E27FC236}">
                <a16:creationId xmlns:a16="http://schemas.microsoft.com/office/drawing/2014/main" id="{3D4A0681-FE64-4A44-B5A0-819520D7D6CE}"/>
              </a:ext>
            </a:extLst>
          </p:cNvPr>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1353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68D9-6F55-F146-8F22-C076D1F8F3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1CC88B-C6E0-DF45-804F-F6C63B9E12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26857-D73A-9346-9E3B-453FACE2C8DD}"/>
              </a:ext>
            </a:extLst>
          </p:cNvPr>
          <p:cNvSpPr>
            <a:spLocks noGrp="1"/>
          </p:cNvSpPr>
          <p:nvPr>
            <p:ph type="dt" sz="half" idx="10"/>
          </p:nvPr>
        </p:nvSpPr>
        <p:spPr/>
        <p:txBody>
          <a:bodyPr/>
          <a:lstStyle/>
          <a:p>
            <a:fld id="{5B75179A-1E2B-41AB-B400-4F1B4022FAEE}" type="datetime2">
              <a:rPr lang="en-US" smtClean="0"/>
              <a:t>Monday, January 29, 2024</a:t>
            </a:fld>
            <a:endParaRPr lang="en-US"/>
          </a:p>
        </p:txBody>
      </p:sp>
      <p:sp>
        <p:nvSpPr>
          <p:cNvPr id="5" name="Footer Placeholder 4">
            <a:extLst>
              <a:ext uri="{FF2B5EF4-FFF2-40B4-BE49-F238E27FC236}">
                <a16:creationId xmlns:a16="http://schemas.microsoft.com/office/drawing/2014/main" id="{01607D85-D656-6849-BB6F-6A7DF987D0A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221B4A3-12D7-6B42-89D0-4B0369372627}"/>
              </a:ext>
            </a:extLst>
          </p:cNvPr>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99313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5981B3-8645-BE46-93DD-547AE660EA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2F713C-9EB8-5145-89E5-F9096D386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AE6F6-88E6-FA44-AC16-84B578DF0AB8}"/>
              </a:ext>
            </a:extLst>
          </p:cNvPr>
          <p:cNvSpPr>
            <a:spLocks noGrp="1"/>
          </p:cNvSpPr>
          <p:nvPr>
            <p:ph type="dt" sz="half" idx="10"/>
          </p:nvPr>
        </p:nvSpPr>
        <p:spPr/>
        <p:txBody>
          <a:bodyPr/>
          <a:lstStyle/>
          <a:p>
            <a:fld id="{05681D0F-6595-4F14-8EF3-954CD87C797B}" type="datetime2">
              <a:rPr lang="en-US" smtClean="0"/>
              <a:t>Monday, January 29, 2024</a:t>
            </a:fld>
            <a:endParaRPr lang="en-US"/>
          </a:p>
        </p:txBody>
      </p:sp>
      <p:sp>
        <p:nvSpPr>
          <p:cNvPr id="5" name="Footer Placeholder 4">
            <a:extLst>
              <a:ext uri="{FF2B5EF4-FFF2-40B4-BE49-F238E27FC236}">
                <a16:creationId xmlns:a16="http://schemas.microsoft.com/office/drawing/2014/main" id="{3F6749E3-36B5-3E47-817B-63D40DC996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32D8E61-5443-1E4D-9D33-9F08B5D74B6F}"/>
              </a:ext>
            </a:extLst>
          </p:cNvPr>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8648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E0FDE-87D6-9144-80A9-727C6E2A46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444991-47E0-F044-90D4-BA79D3A8A2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E13E6-16CF-394F-AC52-44D0863BFF6D}"/>
              </a:ext>
            </a:extLst>
          </p:cNvPr>
          <p:cNvSpPr>
            <a:spLocks noGrp="1"/>
          </p:cNvSpPr>
          <p:nvPr>
            <p:ph type="dt" sz="half" idx="10"/>
          </p:nvPr>
        </p:nvSpPr>
        <p:spPr/>
        <p:txBody>
          <a:bodyPr/>
          <a:lstStyle/>
          <a:p>
            <a:fld id="{4DDCFF8A-AAF8-4A12-8A91-9CA0EAF6CBB9}" type="datetime2">
              <a:rPr lang="en-US" smtClean="0"/>
              <a:t>Monday, January 29, 2024</a:t>
            </a:fld>
            <a:endParaRPr lang="en-US" dirty="0"/>
          </a:p>
        </p:txBody>
      </p:sp>
      <p:sp>
        <p:nvSpPr>
          <p:cNvPr id="5" name="Footer Placeholder 4">
            <a:extLst>
              <a:ext uri="{FF2B5EF4-FFF2-40B4-BE49-F238E27FC236}">
                <a16:creationId xmlns:a16="http://schemas.microsoft.com/office/drawing/2014/main" id="{C87C4107-6BAA-164F-91ED-F86C8C49B6CF}"/>
              </a:ext>
            </a:extLst>
          </p:cNvPr>
          <p:cNvSpPr>
            <a:spLocks noGrp="1"/>
          </p:cNvSpPr>
          <p:nvPr>
            <p:ph type="ftr" sz="quarter" idx="11"/>
          </p:nvPr>
        </p:nvSpPr>
        <p:spPr/>
        <p:txBody>
          <a:bodyPr/>
          <a:lstStyle/>
          <a:p>
            <a:pPr algn="l"/>
            <a:r>
              <a:rPr lang="en-US"/>
              <a:t>Sample Footer Text</a:t>
            </a:r>
            <a:endParaRPr lang="en-US" dirty="0"/>
          </a:p>
        </p:txBody>
      </p:sp>
      <p:sp>
        <p:nvSpPr>
          <p:cNvPr id="6" name="Slide Number Placeholder 5">
            <a:extLst>
              <a:ext uri="{FF2B5EF4-FFF2-40B4-BE49-F238E27FC236}">
                <a16:creationId xmlns:a16="http://schemas.microsoft.com/office/drawing/2014/main" id="{07F655E0-669C-6947-82D8-4FDBD5A32E87}"/>
              </a:ext>
            </a:extLst>
          </p:cNvPr>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9306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3D38-F4BF-4B43-A455-FB32F12FD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CCFC1B-526B-3C42-8060-06A6370293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ECF122-791D-FF4E-BDE1-2133D962274F}"/>
              </a:ext>
            </a:extLst>
          </p:cNvPr>
          <p:cNvSpPr>
            <a:spLocks noGrp="1"/>
          </p:cNvSpPr>
          <p:nvPr>
            <p:ph type="dt" sz="half" idx="10"/>
          </p:nvPr>
        </p:nvSpPr>
        <p:spPr/>
        <p:txBody>
          <a:bodyPr/>
          <a:lstStyle/>
          <a:p>
            <a:fld id="{ABCC25C3-021A-4B0B-8F70-0C181FE1CF45}" type="datetime2">
              <a:rPr lang="en-US" smtClean="0"/>
              <a:t>Monday, January 29, 2024</a:t>
            </a:fld>
            <a:endParaRPr lang="en-US"/>
          </a:p>
        </p:txBody>
      </p:sp>
      <p:sp>
        <p:nvSpPr>
          <p:cNvPr id="5" name="Footer Placeholder 4">
            <a:extLst>
              <a:ext uri="{FF2B5EF4-FFF2-40B4-BE49-F238E27FC236}">
                <a16:creationId xmlns:a16="http://schemas.microsoft.com/office/drawing/2014/main" id="{89A895C6-1D15-0849-9F04-C1816C89E00B}"/>
              </a:ext>
            </a:extLst>
          </p:cNvPr>
          <p:cNvSpPr>
            <a:spLocks noGrp="1"/>
          </p:cNvSpPr>
          <p:nvPr>
            <p:ph type="ftr" sz="quarter" idx="11"/>
          </p:nvPr>
        </p:nvSpPr>
        <p:spPr/>
        <p:txBody>
          <a:bodyPr/>
          <a:lstStyle/>
          <a:p>
            <a:pPr algn="l"/>
            <a:r>
              <a:rPr lang="en-US"/>
              <a:t>Sample Footer Text</a:t>
            </a:r>
            <a:endParaRPr lang="en-US" dirty="0"/>
          </a:p>
        </p:txBody>
      </p:sp>
      <p:sp>
        <p:nvSpPr>
          <p:cNvPr id="6" name="Slide Number Placeholder 5">
            <a:extLst>
              <a:ext uri="{FF2B5EF4-FFF2-40B4-BE49-F238E27FC236}">
                <a16:creationId xmlns:a16="http://schemas.microsoft.com/office/drawing/2014/main" id="{E118600D-AC96-DF45-B086-8CE660247D38}"/>
              </a:ext>
            </a:extLst>
          </p:cNvPr>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72163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B9E6-FEE7-B241-8717-647FB38BD2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1845D-9A61-074D-A9BA-B2284FCBFE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601AEE-27E1-3A42-9326-E30F0B4CAA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9BE980-605A-AB49-8F5E-10EAF25F5C3F}"/>
              </a:ext>
            </a:extLst>
          </p:cNvPr>
          <p:cNvSpPr>
            <a:spLocks noGrp="1"/>
          </p:cNvSpPr>
          <p:nvPr>
            <p:ph type="dt" sz="half" idx="10"/>
          </p:nvPr>
        </p:nvSpPr>
        <p:spPr/>
        <p:txBody>
          <a:bodyPr/>
          <a:lstStyle/>
          <a:p>
            <a:fld id="{0C23D88D-8CEC-4ED9-A53B-5596187D9A16}" type="datetime2">
              <a:rPr lang="en-US" smtClean="0"/>
              <a:t>Monday, January 29, 2024</a:t>
            </a:fld>
            <a:endParaRPr lang="en-US"/>
          </a:p>
        </p:txBody>
      </p:sp>
      <p:sp>
        <p:nvSpPr>
          <p:cNvPr id="6" name="Footer Placeholder 5">
            <a:extLst>
              <a:ext uri="{FF2B5EF4-FFF2-40B4-BE49-F238E27FC236}">
                <a16:creationId xmlns:a16="http://schemas.microsoft.com/office/drawing/2014/main" id="{FF2F71B1-D31F-184B-B3AA-D6E3B0FF844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6865B78-6A87-8B4E-96AD-539B38AB69E9}"/>
              </a:ext>
            </a:extLst>
          </p:cNvPr>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439805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1DD6-0247-FA49-9E00-E11A05B895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9946EC-2B21-CC40-8FFA-B2F04C3146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012F97-8E34-0241-B9C2-24C58F2CF6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0667D2-4A9B-A940-ADC4-50FE31390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C706F4-E08D-6942-A2BC-C1DD98C899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B6F8BA-097C-1044-8351-A25759ABB1D4}"/>
              </a:ext>
            </a:extLst>
          </p:cNvPr>
          <p:cNvSpPr>
            <a:spLocks noGrp="1"/>
          </p:cNvSpPr>
          <p:nvPr>
            <p:ph type="dt" sz="half" idx="10"/>
          </p:nvPr>
        </p:nvSpPr>
        <p:spPr/>
        <p:txBody>
          <a:bodyPr/>
          <a:lstStyle/>
          <a:p>
            <a:fld id="{D2CCD382-DFDA-4722-A27A-59C21AD112F2}" type="datetime2">
              <a:rPr lang="en-US" smtClean="0"/>
              <a:t>Monday, January 29, 2024</a:t>
            </a:fld>
            <a:endParaRPr lang="en-US"/>
          </a:p>
        </p:txBody>
      </p:sp>
      <p:sp>
        <p:nvSpPr>
          <p:cNvPr id="8" name="Footer Placeholder 7">
            <a:extLst>
              <a:ext uri="{FF2B5EF4-FFF2-40B4-BE49-F238E27FC236}">
                <a16:creationId xmlns:a16="http://schemas.microsoft.com/office/drawing/2014/main" id="{AC2D1864-75B6-174B-A67E-F545CE72FE8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1E5F3676-64EF-D447-ADF2-79224C22494F}"/>
              </a:ext>
            </a:extLst>
          </p:cNvPr>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906058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9EDA-5A12-0741-8AD0-D5CB36B805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1C1D44-8B74-114C-BB13-D5DE13854DA5}"/>
              </a:ext>
            </a:extLst>
          </p:cNvPr>
          <p:cNvSpPr>
            <a:spLocks noGrp="1"/>
          </p:cNvSpPr>
          <p:nvPr>
            <p:ph type="dt" sz="half" idx="10"/>
          </p:nvPr>
        </p:nvSpPr>
        <p:spPr/>
        <p:txBody>
          <a:bodyPr/>
          <a:lstStyle/>
          <a:p>
            <a:fld id="{22F2A30D-1C09-413F-AAB1-38F366000715}" type="datetime2">
              <a:rPr lang="en-US" smtClean="0"/>
              <a:t>Monday, January 29, 2024</a:t>
            </a:fld>
            <a:endParaRPr lang="en-US"/>
          </a:p>
        </p:txBody>
      </p:sp>
      <p:sp>
        <p:nvSpPr>
          <p:cNvPr id="4" name="Footer Placeholder 3">
            <a:extLst>
              <a:ext uri="{FF2B5EF4-FFF2-40B4-BE49-F238E27FC236}">
                <a16:creationId xmlns:a16="http://schemas.microsoft.com/office/drawing/2014/main" id="{20A57447-F75E-6443-BE32-B1E86E66096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EC3A3231-C55A-4943-A758-22BB207B85D7}"/>
              </a:ext>
            </a:extLst>
          </p:cNvPr>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99447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8F050D-E5FD-0C4F-9E3B-A9877AC5F860}"/>
              </a:ext>
            </a:extLst>
          </p:cNvPr>
          <p:cNvSpPr>
            <a:spLocks noGrp="1"/>
          </p:cNvSpPr>
          <p:nvPr>
            <p:ph type="dt" sz="half" idx="10"/>
          </p:nvPr>
        </p:nvSpPr>
        <p:spPr/>
        <p:txBody>
          <a:bodyPr/>
          <a:lstStyle/>
          <a:p>
            <a:fld id="{6DB82B9C-D65E-4F64-95C3-B10F3B00F0D9}" type="datetime2">
              <a:rPr lang="en-US" smtClean="0"/>
              <a:t>Monday, January 29, 2024</a:t>
            </a:fld>
            <a:endParaRPr lang="en-US"/>
          </a:p>
        </p:txBody>
      </p:sp>
      <p:sp>
        <p:nvSpPr>
          <p:cNvPr id="3" name="Footer Placeholder 2">
            <a:extLst>
              <a:ext uri="{FF2B5EF4-FFF2-40B4-BE49-F238E27FC236}">
                <a16:creationId xmlns:a16="http://schemas.microsoft.com/office/drawing/2014/main" id="{0224AE7C-FB88-B44A-AFDB-421D2D4C0EC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7311D60-59FC-7D4F-A0D8-A71BE1D0B54C}"/>
              </a:ext>
            </a:extLst>
          </p:cNvPr>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895032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3BE0C-8548-594E-999F-F153240FB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36AB0C-9255-8343-B281-B55786C544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945DD7-74EC-0243-A61D-B2C0BCB97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528B61-3B38-C549-9E37-BBAC671D5DAB}"/>
              </a:ext>
            </a:extLst>
          </p:cNvPr>
          <p:cNvSpPr>
            <a:spLocks noGrp="1"/>
          </p:cNvSpPr>
          <p:nvPr>
            <p:ph type="dt" sz="half" idx="10"/>
          </p:nvPr>
        </p:nvSpPr>
        <p:spPr/>
        <p:txBody>
          <a:bodyPr/>
          <a:lstStyle/>
          <a:p>
            <a:fld id="{B7F5FDCC-6AAC-4A08-B9E0-3793AB5E64C3}" type="datetime2">
              <a:rPr lang="en-US" smtClean="0"/>
              <a:t>Monday, January 29, 2024</a:t>
            </a:fld>
            <a:endParaRPr lang="en-US"/>
          </a:p>
        </p:txBody>
      </p:sp>
      <p:sp>
        <p:nvSpPr>
          <p:cNvPr id="6" name="Footer Placeholder 5">
            <a:extLst>
              <a:ext uri="{FF2B5EF4-FFF2-40B4-BE49-F238E27FC236}">
                <a16:creationId xmlns:a16="http://schemas.microsoft.com/office/drawing/2014/main" id="{FDC2F84C-2D01-E141-B406-0BCE77261AA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EEE7C3D-DF0E-F14F-87FB-B8981EBB79AE}"/>
              </a:ext>
            </a:extLst>
          </p:cNvPr>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34470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868-E074-9C41-A13C-3E3C8C7CF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211799-9D5A-F54B-90FB-8AB37F5EC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6DFB6C-90D0-F64E-A013-148217C55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D4994-F42F-E341-B4AA-979B1E232F50}"/>
              </a:ext>
            </a:extLst>
          </p:cNvPr>
          <p:cNvSpPr>
            <a:spLocks noGrp="1"/>
          </p:cNvSpPr>
          <p:nvPr>
            <p:ph type="dt" sz="half" idx="10"/>
          </p:nvPr>
        </p:nvSpPr>
        <p:spPr/>
        <p:txBody>
          <a:bodyPr/>
          <a:lstStyle/>
          <a:p>
            <a:fld id="{349FE94D-439C-40F1-900E-BC07940E3988}" type="datetime2">
              <a:rPr lang="en-US" smtClean="0"/>
              <a:t>Monday, January 29, 2024</a:t>
            </a:fld>
            <a:endParaRPr lang="en-US"/>
          </a:p>
        </p:txBody>
      </p:sp>
      <p:sp>
        <p:nvSpPr>
          <p:cNvPr id="6" name="Footer Placeholder 5">
            <a:extLst>
              <a:ext uri="{FF2B5EF4-FFF2-40B4-BE49-F238E27FC236}">
                <a16:creationId xmlns:a16="http://schemas.microsoft.com/office/drawing/2014/main" id="{3AD316BA-6C54-EF4B-8B05-DEDDA8B1895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1261B87-136C-9D43-90F9-439F646B70F7}"/>
              </a:ext>
            </a:extLst>
          </p:cNvPr>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56600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EC2D84-9C1F-9C46-B448-75907DB4A9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2CCA12-7F53-AD41-8DAE-E7D7E66A0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F77E3D-E24C-0244-A96A-E70DFE3B1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A2CF1-0EB2-4673-802D-3371233E4A77}" type="datetime2">
              <a:rPr lang="en-US" smtClean="0"/>
              <a:t>Monday, January 29, 2024</a:t>
            </a:fld>
            <a:endParaRPr lang="en-US" dirty="0"/>
          </a:p>
        </p:txBody>
      </p:sp>
      <p:sp>
        <p:nvSpPr>
          <p:cNvPr id="5" name="Footer Placeholder 4">
            <a:extLst>
              <a:ext uri="{FF2B5EF4-FFF2-40B4-BE49-F238E27FC236}">
                <a16:creationId xmlns:a16="http://schemas.microsoft.com/office/drawing/2014/main" id="{78E0447D-74A8-5248-8330-24AE41F930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a:t>Sample Footer Text</a:t>
            </a:r>
            <a:endParaRPr lang="en-US" dirty="0"/>
          </a:p>
        </p:txBody>
      </p:sp>
      <p:sp>
        <p:nvSpPr>
          <p:cNvPr id="6" name="Slide Number Placeholder 5">
            <a:extLst>
              <a:ext uri="{FF2B5EF4-FFF2-40B4-BE49-F238E27FC236}">
                <a16:creationId xmlns:a16="http://schemas.microsoft.com/office/drawing/2014/main" id="{9D3C73AB-3389-6C47-9C2A-EFB535BF36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200514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bioinformatics.babraham.ac.uk/projects/fastqc/Help/3%20Analysis%20Modules/8%20Duplicate%20Sequences.html" TargetMode="External"/><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87532DEC-FBA7-4E35-AED8-31ABAA26002D}"/>
              </a:ext>
            </a:extLst>
          </p:cNvPr>
          <p:cNvPicPr>
            <a:picLocks noChangeAspect="1"/>
          </p:cNvPicPr>
          <p:nvPr/>
        </p:nvPicPr>
        <p:blipFill rotWithShape="1">
          <a:blip r:embed="rId2"/>
          <a:srcRect l="4068" t="10098" r="5021" b="-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99F293-AAF9-B544-8EFA-2977AEE2E7F8}"/>
              </a:ext>
            </a:extLst>
          </p:cNvPr>
          <p:cNvSpPr>
            <a:spLocks noGrp="1"/>
          </p:cNvSpPr>
          <p:nvPr>
            <p:ph type="ctrTitle"/>
          </p:nvPr>
        </p:nvSpPr>
        <p:spPr>
          <a:xfrm>
            <a:off x="477981" y="1122363"/>
            <a:ext cx="4023360" cy="3204134"/>
          </a:xfrm>
        </p:spPr>
        <p:txBody>
          <a:bodyPr anchor="b">
            <a:normAutofit/>
          </a:bodyPr>
          <a:lstStyle/>
          <a:p>
            <a:pPr algn="l"/>
            <a:r>
              <a:rPr lang="en-US" sz="4800" dirty="0"/>
              <a:t>RNA-SEQ </a:t>
            </a:r>
            <a:br>
              <a:rPr lang="en-US" sz="4800" dirty="0"/>
            </a:br>
            <a:r>
              <a:rPr lang="en-US" sz="4800" dirty="0"/>
              <a:t>analysis Pipeline</a:t>
            </a:r>
          </a:p>
        </p:txBody>
      </p:sp>
      <p:sp>
        <p:nvSpPr>
          <p:cNvPr id="3" name="Subtitle 2">
            <a:extLst>
              <a:ext uri="{FF2B5EF4-FFF2-40B4-BE49-F238E27FC236}">
                <a16:creationId xmlns:a16="http://schemas.microsoft.com/office/drawing/2014/main" id="{2E2FDF6D-CD11-E744-82DE-C1D5CC0BBDAB}"/>
              </a:ext>
            </a:extLst>
          </p:cNvPr>
          <p:cNvSpPr>
            <a:spLocks noGrp="1"/>
          </p:cNvSpPr>
          <p:nvPr>
            <p:ph type="subTitle" idx="1"/>
          </p:nvPr>
        </p:nvSpPr>
        <p:spPr>
          <a:xfrm>
            <a:off x="477980" y="4872922"/>
            <a:ext cx="4023359" cy="1208141"/>
          </a:xfrm>
        </p:spPr>
        <p:txBody>
          <a:bodyPr>
            <a:normAutofit/>
          </a:bodyPr>
          <a:lstStyle/>
          <a:p>
            <a:pPr algn="l"/>
            <a:r>
              <a:rPr lang="en-US" sz="2000" dirty="0"/>
              <a:t>Kelly J. Cardona L</a:t>
            </a:r>
          </a:p>
          <a:p>
            <a:pPr algn="l"/>
            <a:r>
              <a:rPr lang="en-US" sz="2000" dirty="0"/>
              <a:t>ID:178554</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875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CAB8-5389-F14E-A1FD-1D0B67EC0981}"/>
              </a:ext>
            </a:extLst>
          </p:cNvPr>
          <p:cNvSpPr>
            <a:spLocks noGrp="1"/>
          </p:cNvSpPr>
          <p:nvPr>
            <p:ph type="title"/>
          </p:nvPr>
        </p:nvSpPr>
        <p:spPr>
          <a:xfrm>
            <a:off x="838199" y="-12260"/>
            <a:ext cx="10515600" cy="1325563"/>
          </a:xfrm>
        </p:spPr>
        <p:txBody>
          <a:bodyPr/>
          <a:lstStyle/>
          <a:p>
            <a:r>
              <a:rPr lang="en-US" b="1" dirty="0"/>
              <a:t>Quality after Trimming (S1) – Reads Quality</a:t>
            </a:r>
          </a:p>
        </p:txBody>
      </p:sp>
      <p:pic>
        <p:nvPicPr>
          <p:cNvPr id="7" name="Content Placeholder 6" descr="Chart&#10;&#10;Description automatically generated">
            <a:extLst>
              <a:ext uri="{FF2B5EF4-FFF2-40B4-BE49-F238E27FC236}">
                <a16:creationId xmlns:a16="http://schemas.microsoft.com/office/drawing/2014/main" id="{C3BCC1C9-4170-7443-8C43-54A9E2FFACBE}"/>
              </a:ext>
            </a:extLst>
          </p:cNvPr>
          <p:cNvPicPr>
            <a:picLocks noGrp="1" noChangeAspect="1"/>
          </p:cNvPicPr>
          <p:nvPr>
            <p:ph idx="1"/>
          </p:nvPr>
        </p:nvPicPr>
        <p:blipFill>
          <a:blip r:embed="rId2"/>
          <a:stretch>
            <a:fillRect/>
          </a:stretch>
        </p:blipFill>
        <p:spPr>
          <a:xfrm>
            <a:off x="1720174" y="3859819"/>
            <a:ext cx="3653684" cy="2740263"/>
          </a:xfrm>
        </p:spPr>
      </p:pic>
      <p:sp>
        <p:nvSpPr>
          <p:cNvPr id="4" name="TextBox 3">
            <a:extLst>
              <a:ext uri="{FF2B5EF4-FFF2-40B4-BE49-F238E27FC236}">
                <a16:creationId xmlns:a16="http://schemas.microsoft.com/office/drawing/2014/main" id="{1396E63C-8964-A64F-8751-5C11B6A68C00}"/>
              </a:ext>
            </a:extLst>
          </p:cNvPr>
          <p:cNvSpPr txBox="1"/>
          <p:nvPr/>
        </p:nvSpPr>
        <p:spPr>
          <a:xfrm rot="16200000">
            <a:off x="-623018" y="2711994"/>
            <a:ext cx="2124221" cy="369332"/>
          </a:xfrm>
          <a:prstGeom prst="rect">
            <a:avLst/>
          </a:prstGeom>
          <a:noFill/>
        </p:spPr>
        <p:txBody>
          <a:bodyPr wrap="square" rtlCol="0">
            <a:spAutoFit/>
          </a:bodyPr>
          <a:lstStyle/>
          <a:p>
            <a:pPr algn="ctr"/>
            <a:r>
              <a:rPr lang="en-US" dirty="0"/>
              <a:t>BEFORE</a:t>
            </a:r>
          </a:p>
        </p:txBody>
      </p:sp>
      <p:sp>
        <p:nvSpPr>
          <p:cNvPr id="5" name="TextBox 4">
            <a:extLst>
              <a:ext uri="{FF2B5EF4-FFF2-40B4-BE49-F238E27FC236}">
                <a16:creationId xmlns:a16="http://schemas.microsoft.com/office/drawing/2014/main" id="{80BB3D3F-B753-C645-A0E9-FC33CE5B09E1}"/>
              </a:ext>
            </a:extLst>
          </p:cNvPr>
          <p:cNvSpPr txBox="1"/>
          <p:nvPr/>
        </p:nvSpPr>
        <p:spPr>
          <a:xfrm rot="16200000">
            <a:off x="-515765" y="5320210"/>
            <a:ext cx="2124221" cy="369332"/>
          </a:xfrm>
          <a:prstGeom prst="rect">
            <a:avLst/>
          </a:prstGeom>
          <a:noFill/>
        </p:spPr>
        <p:txBody>
          <a:bodyPr wrap="square" rtlCol="0">
            <a:spAutoFit/>
          </a:bodyPr>
          <a:lstStyle/>
          <a:p>
            <a:pPr algn="ctr"/>
            <a:r>
              <a:rPr lang="en-US" dirty="0"/>
              <a:t>AFTER</a:t>
            </a:r>
          </a:p>
        </p:txBody>
      </p:sp>
      <p:pic>
        <p:nvPicPr>
          <p:cNvPr id="9" name="Picture 8" descr="Chart&#10;&#10;Description automatically generated">
            <a:extLst>
              <a:ext uri="{FF2B5EF4-FFF2-40B4-BE49-F238E27FC236}">
                <a16:creationId xmlns:a16="http://schemas.microsoft.com/office/drawing/2014/main" id="{A28BF8F3-2DE4-1746-A2F9-10BAE886C0B3}"/>
              </a:ext>
            </a:extLst>
          </p:cNvPr>
          <p:cNvPicPr>
            <a:picLocks noChangeAspect="1"/>
          </p:cNvPicPr>
          <p:nvPr/>
        </p:nvPicPr>
        <p:blipFill>
          <a:blip r:embed="rId3"/>
          <a:stretch>
            <a:fillRect/>
          </a:stretch>
        </p:blipFill>
        <p:spPr>
          <a:xfrm>
            <a:off x="6415659" y="3826724"/>
            <a:ext cx="3653684" cy="2740263"/>
          </a:xfrm>
          <a:prstGeom prst="rect">
            <a:avLst/>
          </a:prstGeom>
        </p:spPr>
      </p:pic>
      <p:sp>
        <p:nvSpPr>
          <p:cNvPr id="10" name="Rectangle 9">
            <a:extLst>
              <a:ext uri="{FF2B5EF4-FFF2-40B4-BE49-F238E27FC236}">
                <a16:creationId xmlns:a16="http://schemas.microsoft.com/office/drawing/2014/main" id="{341CA59A-3D85-444D-86C2-2D6FCC37CBAF}"/>
              </a:ext>
            </a:extLst>
          </p:cNvPr>
          <p:cNvSpPr/>
          <p:nvPr/>
        </p:nvSpPr>
        <p:spPr>
          <a:xfrm>
            <a:off x="2033082" y="6588349"/>
            <a:ext cx="4437191" cy="215444"/>
          </a:xfrm>
          <a:prstGeom prst="rect">
            <a:avLst/>
          </a:prstGeom>
        </p:spPr>
        <p:txBody>
          <a:bodyPr wrap="square">
            <a:spAutoFit/>
          </a:bodyPr>
          <a:lstStyle/>
          <a:p>
            <a:pPr lvl="1"/>
            <a:r>
              <a:rPr lang="en-US" sz="800" dirty="0"/>
              <a:t>M-19-4853_2243_AD010_L002_R1_001.fastq</a:t>
            </a:r>
          </a:p>
        </p:txBody>
      </p:sp>
      <p:sp>
        <p:nvSpPr>
          <p:cNvPr id="11" name="Rectangle 10">
            <a:extLst>
              <a:ext uri="{FF2B5EF4-FFF2-40B4-BE49-F238E27FC236}">
                <a16:creationId xmlns:a16="http://schemas.microsoft.com/office/drawing/2014/main" id="{6E807444-58AD-3F44-A2B1-75FE707E1310}"/>
              </a:ext>
            </a:extLst>
          </p:cNvPr>
          <p:cNvSpPr/>
          <p:nvPr/>
        </p:nvSpPr>
        <p:spPr>
          <a:xfrm>
            <a:off x="6665742" y="6616755"/>
            <a:ext cx="4437191" cy="215444"/>
          </a:xfrm>
          <a:prstGeom prst="rect">
            <a:avLst/>
          </a:prstGeom>
        </p:spPr>
        <p:txBody>
          <a:bodyPr wrap="square">
            <a:spAutoFit/>
          </a:bodyPr>
          <a:lstStyle/>
          <a:p>
            <a:pPr lvl="1"/>
            <a:r>
              <a:rPr lang="en-US" sz="800" dirty="0"/>
              <a:t>M-19-4853_2243_AD010_L002_R2_001.fastq</a:t>
            </a:r>
          </a:p>
        </p:txBody>
      </p:sp>
      <p:pic>
        <p:nvPicPr>
          <p:cNvPr id="13" name="Picture 12" descr="Chart&#10;&#10;Description automatically generated">
            <a:extLst>
              <a:ext uri="{FF2B5EF4-FFF2-40B4-BE49-F238E27FC236}">
                <a16:creationId xmlns:a16="http://schemas.microsoft.com/office/drawing/2014/main" id="{0DA24EBE-A078-7442-8BB4-7179C6B5FEF7}"/>
              </a:ext>
            </a:extLst>
          </p:cNvPr>
          <p:cNvPicPr>
            <a:picLocks noChangeAspect="1"/>
          </p:cNvPicPr>
          <p:nvPr/>
        </p:nvPicPr>
        <p:blipFill>
          <a:blip r:embed="rId4"/>
          <a:stretch>
            <a:fillRect/>
          </a:stretch>
        </p:blipFill>
        <p:spPr>
          <a:xfrm>
            <a:off x="1720174" y="927276"/>
            <a:ext cx="3653684" cy="2740263"/>
          </a:xfrm>
          <a:prstGeom prst="rect">
            <a:avLst/>
          </a:prstGeom>
        </p:spPr>
      </p:pic>
      <p:pic>
        <p:nvPicPr>
          <p:cNvPr id="15" name="Picture 14" descr="Chart&#10;&#10;Description automatically generated">
            <a:extLst>
              <a:ext uri="{FF2B5EF4-FFF2-40B4-BE49-F238E27FC236}">
                <a16:creationId xmlns:a16="http://schemas.microsoft.com/office/drawing/2014/main" id="{5D1A5AB3-357B-6A4F-87B8-CDA827C45152}"/>
              </a:ext>
            </a:extLst>
          </p:cNvPr>
          <p:cNvPicPr>
            <a:picLocks noChangeAspect="1"/>
          </p:cNvPicPr>
          <p:nvPr/>
        </p:nvPicPr>
        <p:blipFill>
          <a:blip r:embed="rId5"/>
          <a:stretch>
            <a:fillRect/>
          </a:stretch>
        </p:blipFill>
        <p:spPr>
          <a:xfrm>
            <a:off x="6415659" y="836281"/>
            <a:ext cx="3653684" cy="2740263"/>
          </a:xfrm>
          <a:prstGeom prst="rect">
            <a:avLst/>
          </a:prstGeom>
        </p:spPr>
      </p:pic>
      <p:sp>
        <p:nvSpPr>
          <p:cNvPr id="16" name="Rectangle 15">
            <a:extLst>
              <a:ext uri="{FF2B5EF4-FFF2-40B4-BE49-F238E27FC236}">
                <a16:creationId xmlns:a16="http://schemas.microsoft.com/office/drawing/2014/main" id="{676AA052-C98A-D846-B04A-3BD4F26B8BD3}"/>
              </a:ext>
            </a:extLst>
          </p:cNvPr>
          <p:cNvSpPr/>
          <p:nvPr/>
        </p:nvSpPr>
        <p:spPr>
          <a:xfrm>
            <a:off x="2380953" y="3607227"/>
            <a:ext cx="4437191" cy="215444"/>
          </a:xfrm>
          <a:prstGeom prst="rect">
            <a:avLst/>
          </a:prstGeom>
        </p:spPr>
        <p:txBody>
          <a:bodyPr wrap="square">
            <a:spAutoFit/>
          </a:bodyPr>
          <a:lstStyle/>
          <a:p>
            <a:pPr lvl="1"/>
            <a:r>
              <a:rPr lang="en-US" sz="800" dirty="0"/>
              <a:t>M-19-4853_2243_AD010_L002_R1_001.fastq</a:t>
            </a:r>
          </a:p>
        </p:txBody>
      </p:sp>
      <p:sp>
        <p:nvSpPr>
          <p:cNvPr id="17" name="Rectangle 16">
            <a:extLst>
              <a:ext uri="{FF2B5EF4-FFF2-40B4-BE49-F238E27FC236}">
                <a16:creationId xmlns:a16="http://schemas.microsoft.com/office/drawing/2014/main" id="{045ADEAD-9D39-AF4B-BD85-1C0FC63301A8}"/>
              </a:ext>
            </a:extLst>
          </p:cNvPr>
          <p:cNvSpPr/>
          <p:nvPr/>
        </p:nvSpPr>
        <p:spPr>
          <a:xfrm>
            <a:off x="6665743" y="3591440"/>
            <a:ext cx="4437191" cy="215444"/>
          </a:xfrm>
          <a:prstGeom prst="rect">
            <a:avLst/>
          </a:prstGeom>
        </p:spPr>
        <p:txBody>
          <a:bodyPr wrap="square">
            <a:spAutoFit/>
          </a:bodyPr>
          <a:lstStyle/>
          <a:p>
            <a:pPr lvl="1"/>
            <a:r>
              <a:rPr lang="en-US" sz="800" dirty="0"/>
              <a:t>M-19-4853_2243_AD010_L002_R2_001.fastq</a:t>
            </a:r>
          </a:p>
        </p:txBody>
      </p:sp>
    </p:spTree>
    <p:extLst>
      <p:ext uri="{BB962C8B-B14F-4D97-AF65-F5344CB8AC3E}">
        <p14:creationId xmlns:p14="http://schemas.microsoft.com/office/powerpoint/2010/main" val="124039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003E-614A-AA4F-9CAB-6297E337372F}"/>
              </a:ext>
            </a:extLst>
          </p:cNvPr>
          <p:cNvSpPr>
            <a:spLocks noGrp="1"/>
          </p:cNvSpPr>
          <p:nvPr>
            <p:ph type="title"/>
          </p:nvPr>
        </p:nvSpPr>
        <p:spPr>
          <a:xfrm>
            <a:off x="838200" y="206516"/>
            <a:ext cx="10515600" cy="1325563"/>
          </a:xfrm>
        </p:spPr>
        <p:txBody>
          <a:bodyPr/>
          <a:lstStyle/>
          <a:p>
            <a:r>
              <a:rPr lang="en-US" b="1" dirty="0"/>
              <a:t>Quality after Trimming (S2)</a:t>
            </a:r>
          </a:p>
        </p:txBody>
      </p:sp>
      <p:sp>
        <p:nvSpPr>
          <p:cNvPr id="9" name="TextBox 8">
            <a:extLst>
              <a:ext uri="{FF2B5EF4-FFF2-40B4-BE49-F238E27FC236}">
                <a16:creationId xmlns:a16="http://schemas.microsoft.com/office/drawing/2014/main" id="{77896793-A528-3140-9A1A-4BC62572E128}"/>
              </a:ext>
            </a:extLst>
          </p:cNvPr>
          <p:cNvSpPr txBox="1"/>
          <p:nvPr/>
        </p:nvSpPr>
        <p:spPr>
          <a:xfrm rot="16200000">
            <a:off x="-623018" y="2711994"/>
            <a:ext cx="2124221" cy="369332"/>
          </a:xfrm>
          <a:prstGeom prst="rect">
            <a:avLst/>
          </a:prstGeom>
          <a:noFill/>
        </p:spPr>
        <p:txBody>
          <a:bodyPr wrap="square" rtlCol="0">
            <a:spAutoFit/>
          </a:bodyPr>
          <a:lstStyle/>
          <a:p>
            <a:pPr algn="ctr"/>
            <a:r>
              <a:rPr lang="en-US" b="1" dirty="0"/>
              <a:t>BEFORE</a:t>
            </a:r>
          </a:p>
        </p:txBody>
      </p:sp>
      <p:sp>
        <p:nvSpPr>
          <p:cNvPr id="14" name="TextBox 13">
            <a:extLst>
              <a:ext uri="{FF2B5EF4-FFF2-40B4-BE49-F238E27FC236}">
                <a16:creationId xmlns:a16="http://schemas.microsoft.com/office/drawing/2014/main" id="{995D6D9D-A1AD-CA42-A843-3C22846B7364}"/>
              </a:ext>
            </a:extLst>
          </p:cNvPr>
          <p:cNvSpPr txBox="1"/>
          <p:nvPr/>
        </p:nvSpPr>
        <p:spPr>
          <a:xfrm rot="16200000">
            <a:off x="-515765" y="5320210"/>
            <a:ext cx="2124221" cy="369332"/>
          </a:xfrm>
          <a:prstGeom prst="rect">
            <a:avLst/>
          </a:prstGeom>
          <a:noFill/>
        </p:spPr>
        <p:txBody>
          <a:bodyPr wrap="square" rtlCol="0">
            <a:spAutoFit/>
          </a:bodyPr>
          <a:lstStyle/>
          <a:p>
            <a:pPr algn="ctr"/>
            <a:r>
              <a:rPr lang="en-US" b="1" dirty="0"/>
              <a:t>AFTER</a:t>
            </a:r>
          </a:p>
        </p:txBody>
      </p:sp>
      <p:grpSp>
        <p:nvGrpSpPr>
          <p:cNvPr id="12" name="Group 11">
            <a:extLst>
              <a:ext uri="{FF2B5EF4-FFF2-40B4-BE49-F238E27FC236}">
                <a16:creationId xmlns:a16="http://schemas.microsoft.com/office/drawing/2014/main" id="{D9973F87-F442-9149-ADFA-54447C1F9FCA}"/>
              </a:ext>
            </a:extLst>
          </p:cNvPr>
          <p:cNvGrpSpPr/>
          <p:nvPr/>
        </p:nvGrpSpPr>
        <p:grpSpPr>
          <a:xfrm>
            <a:off x="6108499" y="1357671"/>
            <a:ext cx="5918244" cy="2601100"/>
            <a:chOff x="6273756" y="2078489"/>
            <a:chExt cx="5918244" cy="2601100"/>
          </a:xfrm>
        </p:grpSpPr>
        <p:pic>
          <p:nvPicPr>
            <p:cNvPr id="15" name="Picture 14" descr="A picture containing graphical user interface&#10;&#10;Description automatically generated">
              <a:extLst>
                <a:ext uri="{FF2B5EF4-FFF2-40B4-BE49-F238E27FC236}">
                  <a16:creationId xmlns:a16="http://schemas.microsoft.com/office/drawing/2014/main" id="{77EE9CF4-7406-E146-AD05-2E66CA0861D1}"/>
                </a:ext>
              </a:extLst>
            </p:cNvPr>
            <p:cNvPicPr>
              <a:picLocks noChangeAspect="1"/>
            </p:cNvPicPr>
            <p:nvPr/>
          </p:nvPicPr>
          <p:blipFill rotWithShape="1">
            <a:blip r:embed="rId2"/>
            <a:srcRect r="76096"/>
            <a:stretch/>
          </p:blipFill>
          <p:spPr>
            <a:xfrm>
              <a:off x="6273756" y="2078489"/>
              <a:ext cx="1516461" cy="2601100"/>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305AC68D-2ADA-F64D-8B79-E7E72F7789F3}"/>
                </a:ext>
              </a:extLst>
            </p:cNvPr>
            <p:cNvPicPr>
              <a:picLocks noChangeAspect="1"/>
            </p:cNvPicPr>
            <p:nvPr/>
          </p:nvPicPr>
          <p:blipFill rotWithShape="1">
            <a:blip r:embed="rId2"/>
            <a:srcRect l="24626" r="15653" b="23454"/>
            <a:stretch/>
          </p:blipFill>
          <p:spPr>
            <a:xfrm>
              <a:off x="7676276" y="2078489"/>
              <a:ext cx="4515724" cy="2373138"/>
            </a:xfrm>
            <a:prstGeom prst="rect">
              <a:avLst/>
            </a:prstGeom>
          </p:spPr>
        </p:pic>
      </p:grpSp>
      <p:grpSp>
        <p:nvGrpSpPr>
          <p:cNvPr id="17" name="Group 16">
            <a:extLst>
              <a:ext uri="{FF2B5EF4-FFF2-40B4-BE49-F238E27FC236}">
                <a16:creationId xmlns:a16="http://schemas.microsoft.com/office/drawing/2014/main" id="{9D4101F4-55FE-F546-8489-862A5B99C245}"/>
              </a:ext>
            </a:extLst>
          </p:cNvPr>
          <p:cNvGrpSpPr/>
          <p:nvPr/>
        </p:nvGrpSpPr>
        <p:grpSpPr>
          <a:xfrm>
            <a:off x="838135" y="1185830"/>
            <a:ext cx="5055923" cy="2944782"/>
            <a:chOff x="94170" y="1578442"/>
            <a:chExt cx="5867569" cy="3701114"/>
          </a:xfrm>
        </p:grpSpPr>
        <p:pic>
          <p:nvPicPr>
            <p:cNvPr id="18" name="Picture 17" descr="A picture containing graphical user interface&#10;&#10;Description automatically generated">
              <a:extLst>
                <a:ext uri="{FF2B5EF4-FFF2-40B4-BE49-F238E27FC236}">
                  <a16:creationId xmlns:a16="http://schemas.microsoft.com/office/drawing/2014/main" id="{8BD2EDDC-6925-4640-9F89-EFFA673ACACB}"/>
                </a:ext>
              </a:extLst>
            </p:cNvPr>
            <p:cNvPicPr>
              <a:picLocks noChangeAspect="1"/>
            </p:cNvPicPr>
            <p:nvPr/>
          </p:nvPicPr>
          <p:blipFill rotWithShape="1">
            <a:blip r:embed="rId3"/>
            <a:srcRect t="-1" r="71385" b="897"/>
            <a:stretch/>
          </p:blipFill>
          <p:spPr>
            <a:xfrm>
              <a:off x="94170" y="1578442"/>
              <a:ext cx="2248620" cy="3701114"/>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8E01E9CD-E47B-4047-89C3-BDDAAED10C5C}"/>
                </a:ext>
              </a:extLst>
            </p:cNvPr>
            <p:cNvPicPr>
              <a:picLocks noChangeAspect="1"/>
            </p:cNvPicPr>
            <p:nvPr/>
          </p:nvPicPr>
          <p:blipFill rotWithShape="1">
            <a:blip r:embed="rId3"/>
            <a:srcRect l="29673" t="3407" r="2365" b="27563"/>
            <a:stretch/>
          </p:blipFill>
          <p:spPr>
            <a:xfrm>
              <a:off x="2179580" y="2516109"/>
              <a:ext cx="3782159" cy="1825781"/>
            </a:xfrm>
            <a:prstGeom prst="rect">
              <a:avLst/>
            </a:prstGeom>
          </p:spPr>
        </p:pic>
      </p:grpSp>
      <p:pic>
        <p:nvPicPr>
          <p:cNvPr id="10" name="Picture 9" descr="A picture containing graphical user interface&#10;&#10;Description automatically generated">
            <a:extLst>
              <a:ext uri="{FF2B5EF4-FFF2-40B4-BE49-F238E27FC236}">
                <a16:creationId xmlns:a16="http://schemas.microsoft.com/office/drawing/2014/main" id="{3D728CE9-B41B-B946-9409-B6CA6FCB7FC4}"/>
              </a:ext>
            </a:extLst>
          </p:cNvPr>
          <p:cNvPicPr>
            <a:picLocks noChangeAspect="1"/>
          </p:cNvPicPr>
          <p:nvPr/>
        </p:nvPicPr>
        <p:blipFill>
          <a:blip r:embed="rId4"/>
          <a:stretch>
            <a:fillRect/>
          </a:stretch>
        </p:blipFill>
        <p:spPr>
          <a:xfrm>
            <a:off x="838135" y="4304358"/>
            <a:ext cx="5114176" cy="2312944"/>
          </a:xfrm>
          <a:prstGeom prst="rect">
            <a:avLst/>
          </a:prstGeom>
        </p:spPr>
      </p:pic>
      <p:pic>
        <p:nvPicPr>
          <p:cNvPr id="21" name="Picture 20" descr="A picture containing graphical user interface&#10;&#10;Description automatically generated">
            <a:extLst>
              <a:ext uri="{FF2B5EF4-FFF2-40B4-BE49-F238E27FC236}">
                <a16:creationId xmlns:a16="http://schemas.microsoft.com/office/drawing/2014/main" id="{39CFAE14-546F-C44F-8A2D-CB802FC6F034}"/>
              </a:ext>
            </a:extLst>
          </p:cNvPr>
          <p:cNvPicPr>
            <a:picLocks noChangeAspect="1"/>
          </p:cNvPicPr>
          <p:nvPr/>
        </p:nvPicPr>
        <p:blipFill>
          <a:blip r:embed="rId5"/>
          <a:stretch>
            <a:fillRect/>
          </a:stretch>
        </p:blipFill>
        <p:spPr>
          <a:xfrm>
            <a:off x="6108499" y="4130612"/>
            <a:ext cx="5613887" cy="2506691"/>
          </a:xfrm>
          <a:prstGeom prst="rect">
            <a:avLst/>
          </a:prstGeom>
        </p:spPr>
      </p:pic>
    </p:spTree>
    <p:extLst>
      <p:ext uri="{BB962C8B-B14F-4D97-AF65-F5344CB8AC3E}">
        <p14:creationId xmlns:p14="http://schemas.microsoft.com/office/powerpoint/2010/main" val="202252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71ED-4FDC-664C-9BCE-9F58121A7189}"/>
              </a:ext>
            </a:extLst>
          </p:cNvPr>
          <p:cNvSpPr>
            <a:spLocks noGrp="1"/>
          </p:cNvSpPr>
          <p:nvPr>
            <p:ph type="title"/>
          </p:nvPr>
        </p:nvSpPr>
        <p:spPr>
          <a:xfrm>
            <a:off x="838200" y="0"/>
            <a:ext cx="10515600" cy="1325563"/>
          </a:xfrm>
        </p:spPr>
        <p:txBody>
          <a:bodyPr/>
          <a:lstStyle/>
          <a:p>
            <a:r>
              <a:rPr lang="en-US" dirty="0"/>
              <a:t>Quality after Trimming (S2) - Adapters</a:t>
            </a:r>
          </a:p>
        </p:txBody>
      </p:sp>
      <p:sp>
        <p:nvSpPr>
          <p:cNvPr id="5" name="TextBox 4">
            <a:extLst>
              <a:ext uri="{FF2B5EF4-FFF2-40B4-BE49-F238E27FC236}">
                <a16:creationId xmlns:a16="http://schemas.microsoft.com/office/drawing/2014/main" id="{D253AE92-1AF0-CA40-9E56-E6BD38C3E8D8}"/>
              </a:ext>
            </a:extLst>
          </p:cNvPr>
          <p:cNvSpPr txBox="1"/>
          <p:nvPr/>
        </p:nvSpPr>
        <p:spPr>
          <a:xfrm rot="16200000">
            <a:off x="-39243" y="1952339"/>
            <a:ext cx="2124221" cy="369332"/>
          </a:xfrm>
          <a:prstGeom prst="rect">
            <a:avLst/>
          </a:prstGeom>
          <a:noFill/>
        </p:spPr>
        <p:txBody>
          <a:bodyPr wrap="square" rtlCol="0">
            <a:spAutoFit/>
          </a:bodyPr>
          <a:lstStyle/>
          <a:p>
            <a:pPr algn="ctr"/>
            <a:r>
              <a:rPr lang="en-US" b="1" dirty="0"/>
              <a:t>BEFORE</a:t>
            </a:r>
          </a:p>
        </p:txBody>
      </p:sp>
      <p:sp>
        <p:nvSpPr>
          <p:cNvPr id="6" name="TextBox 5">
            <a:extLst>
              <a:ext uri="{FF2B5EF4-FFF2-40B4-BE49-F238E27FC236}">
                <a16:creationId xmlns:a16="http://schemas.microsoft.com/office/drawing/2014/main" id="{29848FF0-91CB-2E49-88F6-898239D10F48}"/>
              </a:ext>
            </a:extLst>
          </p:cNvPr>
          <p:cNvSpPr txBox="1"/>
          <p:nvPr/>
        </p:nvSpPr>
        <p:spPr>
          <a:xfrm rot="16200000">
            <a:off x="-39242" y="5151455"/>
            <a:ext cx="2124221" cy="369332"/>
          </a:xfrm>
          <a:prstGeom prst="rect">
            <a:avLst/>
          </a:prstGeom>
          <a:noFill/>
        </p:spPr>
        <p:txBody>
          <a:bodyPr wrap="square" rtlCol="0">
            <a:spAutoFit/>
          </a:bodyPr>
          <a:lstStyle/>
          <a:p>
            <a:pPr algn="ctr"/>
            <a:r>
              <a:rPr lang="en-US" b="1" dirty="0"/>
              <a:t>AFTER</a:t>
            </a:r>
          </a:p>
        </p:txBody>
      </p:sp>
      <p:sp>
        <p:nvSpPr>
          <p:cNvPr id="11" name="Rectangle 10">
            <a:extLst>
              <a:ext uri="{FF2B5EF4-FFF2-40B4-BE49-F238E27FC236}">
                <a16:creationId xmlns:a16="http://schemas.microsoft.com/office/drawing/2014/main" id="{CC4AF550-0A3F-9F4F-9E83-6945D49DC826}"/>
              </a:ext>
            </a:extLst>
          </p:cNvPr>
          <p:cNvSpPr/>
          <p:nvPr/>
        </p:nvSpPr>
        <p:spPr>
          <a:xfrm>
            <a:off x="1658809" y="3613459"/>
            <a:ext cx="4437191" cy="215444"/>
          </a:xfrm>
          <a:prstGeom prst="rect">
            <a:avLst/>
          </a:prstGeom>
        </p:spPr>
        <p:txBody>
          <a:bodyPr wrap="square">
            <a:spAutoFit/>
          </a:bodyPr>
          <a:lstStyle/>
          <a:p>
            <a:pPr lvl="1"/>
            <a:r>
              <a:rPr lang="en-US" sz="800" dirty="0"/>
              <a:t>M-19-4854_2244_AD011_L002_R1_001.fastq</a:t>
            </a:r>
          </a:p>
        </p:txBody>
      </p:sp>
      <p:sp>
        <p:nvSpPr>
          <p:cNvPr id="14" name="Rectangle 13">
            <a:extLst>
              <a:ext uri="{FF2B5EF4-FFF2-40B4-BE49-F238E27FC236}">
                <a16:creationId xmlns:a16="http://schemas.microsoft.com/office/drawing/2014/main" id="{60FFA122-2D99-5E46-8578-AF7200FC7278}"/>
              </a:ext>
            </a:extLst>
          </p:cNvPr>
          <p:cNvSpPr/>
          <p:nvPr/>
        </p:nvSpPr>
        <p:spPr>
          <a:xfrm>
            <a:off x="6096000" y="3597672"/>
            <a:ext cx="4437191" cy="215444"/>
          </a:xfrm>
          <a:prstGeom prst="rect">
            <a:avLst/>
          </a:prstGeom>
        </p:spPr>
        <p:txBody>
          <a:bodyPr wrap="square">
            <a:spAutoFit/>
          </a:bodyPr>
          <a:lstStyle/>
          <a:p>
            <a:pPr lvl="1"/>
            <a:r>
              <a:rPr lang="en-US" sz="800" dirty="0"/>
              <a:t>M-19-4854_2244_AD011_L002_R2_001.fastq</a:t>
            </a:r>
          </a:p>
        </p:txBody>
      </p:sp>
      <p:pic>
        <p:nvPicPr>
          <p:cNvPr id="16" name="Picture 15" descr="Chart&#10;&#10;Description automatically generated">
            <a:extLst>
              <a:ext uri="{FF2B5EF4-FFF2-40B4-BE49-F238E27FC236}">
                <a16:creationId xmlns:a16="http://schemas.microsoft.com/office/drawing/2014/main" id="{EB95255C-9176-E647-A9FB-0BC6699CAE56}"/>
              </a:ext>
            </a:extLst>
          </p:cNvPr>
          <p:cNvPicPr>
            <a:picLocks noChangeAspect="1"/>
          </p:cNvPicPr>
          <p:nvPr/>
        </p:nvPicPr>
        <p:blipFill>
          <a:blip r:embed="rId2"/>
          <a:stretch>
            <a:fillRect/>
          </a:stretch>
        </p:blipFill>
        <p:spPr>
          <a:xfrm>
            <a:off x="1381269" y="3958771"/>
            <a:ext cx="3602267" cy="2701700"/>
          </a:xfrm>
          <a:prstGeom prst="rect">
            <a:avLst/>
          </a:prstGeom>
        </p:spPr>
      </p:pic>
      <p:sp>
        <p:nvSpPr>
          <p:cNvPr id="17" name="Rectangle 16">
            <a:extLst>
              <a:ext uri="{FF2B5EF4-FFF2-40B4-BE49-F238E27FC236}">
                <a16:creationId xmlns:a16="http://schemas.microsoft.com/office/drawing/2014/main" id="{0C66CBA9-6662-D644-8B8D-CE3270398B6B}"/>
              </a:ext>
            </a:extLst>
          </p:cNvPr>
          <p:cNvSpPr/>
          <p:nvPr/>
        </p:nvSpPr>
        <p:spPr>
          <a:xfrm>
            <a:off x="1811209" y="6648305"/>
            <a:ext cx="4437191" cy="215444"/>
          </a:xfrm>
          <a:prstGeom prst="rect">
            <a:avLst/>
          </a:prstGeom>
        </p:spPr>
        <p:txBody>
          <a:bodyPr wrap="square">
            <a:spAutoFit/>
          </a:bodyPr>
          <a:lstStyle/>
          <a:p>
            <a:pPr lvl="1"/>
            <a:r>
              <a:rPr lang="en-US" sz="800" dirty="0"/>
              <a:t>M-19-4854_2244_AD011_L002_R1_001.fastq</a:t>
            </a:r>
          </a:p>
        </p:txBody>
      </p:sp>
      <p:pic>
        <p:nvPicPr>
          <p:cNvPr id="18" name="Picture 17" descr="Chart&#10;&#10;Description automatically generated">
            <a:extLst>
              <a:ext uri="{FF2B5EF4-FFF2-40B4-BE49-F238E27FC236}">
                <a16:creationId xmlns:a16="http://schemas.microsoft.com/office/drawing/2014/main" id="{951FC4F9-7CF8-7D49-877A-5498C748AA4B}"/>
              </a:ext>
            </a:extLst>
          </p:cNvPr>
          <p:cNvPicPr>
            <a:picLocks noChangeAspect="1"/>
          </p:cNvPicPr>
          <p:nvPr/>
        </p:nvPicPr>
        <p:blipFill>
          <a:blip r:embed="rId2"/>
          <a:stretch>
            <a:fillRect/>
          </a:stretch>
        </p:blipFill>
        <p:spPr>
          <a:xfrm>
            <a:off x="5751375" y="3958771"/>
            <a:ext cx="3602267" cy="2701700"/>
          </a:xfrm>
          <a:prstGeom prst="rect">
            <a:avLst/>
          </a:prstGeom>
        </p:spPr>
      </p:pic>
      <p:sp>
        <p:nvSpPr>
          <p:cNvPr id="19" name="Rectangle 18">
            <a:extLst>
              <a:ext uri="{FF2B5EF4-FFF2-40B4-BE49-F238E27FC236}">
                <a16:creationId xmlns:a16="http://schemas.microsoft.com/office/drawing/2014/main" id="{B9C13444-313E-A546-B433-0AFCE6313C94}"/>
              </a:ext>
            </a:extLst>
          </p:cNvPr>
          <p:cNvSpPr/>
          <p:nvPr/>
        </p:nvSpPr>
        <p:spPr>
          <a:xfrm>
            <a:off x="6095999" y="6632518"/>
            <a:ext cx="4437191" cy="215444"/>
          </a:xfrm>
          <a:prstGeom prst="rect">
            <a:avLst/>
          </a:prstGeom>
        </p:spPr>
        <p:txBody>
          <a:bodyPr wrap="square">
            <a:spAutoFit/>
          </a:bodyPr>
          <a:lstStyle/>
          <a:p>
            <a:pPr lvl="1"/>
            <a:r>
              <a:rPr lang="en-US" sz="800" dirty="0"/>
              <a:t>M-19-4854_2244_AD011_L002_R2_001.fastq</a:t>
            </a:r>
          </a:p>
        </p:txBody>
      </p:sp>
      <p:pic>
        <p:nvPicPr>
          <p:cNvPr id="8" name="Picture 7" descr="Chart&#10;&#10;Description automatically generated">
            <a:extLst>
              <a:ext uri="{FF2B5EF4-FFF2-40B4-BE49-F238E27FC236}">
                <a16:creationId xmlns:a16="http://schemas.microsoft.com/office/drawing/2014/main" id="{770F1991-E7C3-4745-9C17-591DA38733EE}"/>
              </a:ext>
            </a:extLst>
          </p:cNvPr>
          <p:cNvPicPr>
            <a:picLocks noChangeAspect="1"/>
          </p:cNvPicPr>
          <p:nvPr/>
        </p:nvPicPr>
        <p:blipFill>
          <a:blip r:embed="rId3"/>
          <a:stretch>
            <a:fillRect/>
          </a:stretch>
        </p:blipFill>
        <p:spPr>
          <a:xfrm>
            <a:off x="1381269" y="903516"/>
            <a:ext cx="3592208" cy="2694156"/>
          </a:xfrm>
          <a:prstGeom prst="rect">
            <a:avLst/>
          </a:prstGeom>
        </p:spPr>
      </p:pic>
      <p:pic>
        <p:nvPicPr>
          <p:cNvPr id="12" name="Picture 11" descr="Chart&#10;&#10;Description automatically generated">
            <a:extLst>
              <a:ext uri="{FF2B5EF4-FFF2-40B4-BE49-F238E27FC236}">
                <a16:creationId xmlns:a16="http://schemas.microsoft.com/office/drawing/2014/main" id="{8BA2AC9A-5256-C144-8E28-B1370DEACBB1}"/>
              </a:ext>
            </a:extLst>
          </p:cNvPr>
          <p:cNvPicPr>
            <a:picLocks noChangeAspect="1"/>
          </p:cNvPicPr>
          <p:nvPr/>
        </p:nvPicPr>
        <p:blipFill>
          <a:blip r:embed="rId4"/>
          <a:stretch>
            <a:fillRect/>
          </a:stretch>
        </p:blipFill>
        <p:spPr>
          <a:xfrm>
            <a:off x="5761434" y="929508"/>
            <a:ext cx="3592208" cy="2694156"/>
          </a:xfrm>
          <a:prstGeom prst="rect">
            <a:avLst/>
          </a:prstGeom>
        </p:spPr>
      </p:pic>
    </p:spTree>
    <p:extLst>
      <p:ext uri="{BB962C8B-B14F-4D97-AF65-F5344CB8AC3E}">
        <p14:creationId xmlns:p14="http://schemas.microsoft.com/office/powerpoint/2010/main" val="2632621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CAB8-5389-F14E-A1FD-1D0B67EC0981}"/>
              </a:ext>
            </a:extLst>
          </p:cNvPr>
          <p:cNvSpPr>
            <a:spLocks noGrp="1"/>
          </p:cNvSpPr>
          <p:nvPr>
            <p:ph type="title"/>
          </p:nvPr>
        </p:nvSpPr>
        <p:spPr>
          <a:xfrm>
            <a:off x="838199" y="-12260"/>
            <a:ext cx="10515600" cy="1325563"/>
          </a:xfrm>
        </p:spPr>
        <p:txBody>
          <a:bodyPr/>
          <a:lstStyle/>
          <a:p>
            <a:r>
              <a:rPr lang="en-US" b="1" dirty="0"/>
              <a:t>Quality after Trimming (S1) – Reads Quality</a:t>
            </a:r>
          </a:p>
        </p:txBody>
      </p:sp>
      <p:pic>
        <p:nvPicPr>
          <p:cNvPr id="7" name="Content Placeholder 6" descr="Chart&#10;&#10;Description automatically generated">
            <a:extLst>
              <a:ext uri="{FF2B5EF4-FFF2-40B4-BE49-F238E27FC236}">
                <a16:creationId xmlns:a16="http://schemas.microsoft.com/office/drawing/2014/main" id="{C3BCC1C9-4170-7443-8C43-54A9E2FFACBE}"/>
              </a:ext>
            </a:extLst>
          </p:cNvPr>
          <p:cNvPicPr>
            <a:picLocks noGrp="1" noChangeAspect="1"/>
          </p:cNvPicPr>
          <p:nvPr>
            <p:ph idx="1"/>
          </p:nvPr>
        </p:nvPicPr>
        <p:blipFill>
          <a:blip r:embed="rId2"/>
          <a:stretch>
            <a:fillRect/>
          </a:stretch>
        </p:blipFill>
        <p:spPr>
          <a:xfrm>
            <a:off x="1720174" y="3859819"/>
            <a:ext cx="3653684" cy="2740263"/>
          </a:xfrm>
        </p:spPr>
      </p:pic>
      <p:sp>
        <p:nvSpPr>
          <p:cNvPr id="4" name="TextBox 3">
            <a:extLst>
              <a:ext uri="{FF2B5EF4-FFF2-40B4-BE49-F238E27FC236}">
                <a16:creationId xmlns:a16="http://schemas.microsoft.com/office/drawing/2014/main" id="{1396E63C-8964-A64F-8751-5C11B6A68C00}"/>
              </a:ext>
            </a:extLst>
          </p:cNvPr>
          <p:cNvSpPr txBox="1"/>
          <p:nvPr/>
        </p:nvSpPr>
        <p:spPr>
          <a:xfrm rot="16200000">
            <a:off x="-623018" y="2711994"/>
            <a:ext cx="2124221" cy="369332"/>
          </a:xfrm>
          <a:prstGeom prst="rect">
            <a:avLst/>
          </a:prstGeom>
          <a:noFill/>
        </p:spPr>
        <p:txBody>
          <a:bodyPr wrap="square" rtlCol="0">
            <a:spAutoFit/>
          </a:bodyPr>
          <a:lstStyle/>
          <a:p>
            <a:pPr algn="ctr"/>
            <a:r>
              <a:rPr lang="en-US" b="1" dirty="0"/>
              <a:t>BEFORE</a:t>
            </a:r>
          </a:p>
        </p:txBody>
      </p:sp>
      <p:sp>
        <p:nvSpPr>
          <p:cNvPr id="5" name="TextBox 4">
            <a:extLst>
              <a:ext uri="{FF2B5EF4-FFF2-40B4-BE49-F238E27FC236}">
                <a16:creationId xmlns:a16="http://schemas.microsoft.com/office/drawing/2014/main" id="{80BB3D3F-B753-C645-A0E9-FC33CE5B09E1}"/>
              </a:ext>
            </a:extLst>
          </p:cNvPr>
          <p:cNvSpPr txBox="1"/>
          <p:nvPr/>
        </p:nvSpPr>
        <p:spPr>
          <a:xfrm rot="16200000">
            <a:off x="-515765" y="5320210"/>
            <a:ext cx="2124221" cy="369332"/>
          </a:xfrm>
          <a:prstGeom prst="rect">
            <a:avLst/>
          </a:prstGeom>
          <a:noFill/>
        </p:spPr>
        <p:txBody>
          <a:bodyPr wrap="square" rtlCol="0">
            <a:spAutoFit/>
          </a:bodyPr>
          <a:lstStyle/>
          <a:p>
            <a:pPr algn="ctr"/>
            <a:r>
              <a:rPr lang="en-US" b="1" dirty="0"/>
              <a:t>AFTER</a:t>
            </a:r>
          </a:p>
        </p:txBody>
      </p:sp>
      <p:pic>
        <p:nvPicPr>
          <p:cNvPr id="9" name="Picture 8" descr="Chart&#10;&#10;Description automatically generated">
            <a:extLst>
              <a:ext uri="{FF2B5EF4-FFF2-40B4-BE49-F238E27FC236}">
                <a16:creationId xmlns:a16="http://schemas.microsoft.com/office/drawing/2014/main" id="{A28BF8F3-2DE4-1746-A2F9-10BAE886C0B3}"/>
              </a:ext>
            </a:extLst>
          </p:cNvPr>
          <p:cNvPicPr>
            <a:picLocks noChangeAspect="1"/>
          </p:cNvPicPr>
          <p:nvPr/>
        </p:nvPicPr>
        <p:blipFill>
          <a:blip r:embed="rId3"/>
          <a:stretch>
            <a:fillRect/>
          </a:stretch>
        </p:blipFill>
        <p:spPr>
          <a:xfrm>
            <a:off x="6415659" y="3826724"/>
            <a:ext cx="3653684" cy="2740263"/>
          </a:xfrm>
          <a:prstGeom prst="rect">
            <a:avLst/>
          </a:prstGeom>
        </p:spPr>
      </p:pic>
      <p:sp>
        <p:nvSpPr>
          <p:cNvPr id="10" name="Rectangle 9">
            <a:extLst>
              <a:ext uri="{FF2B5EF4-FFF2-40B4-BE49-F238E27FC236}">
                <a16:creationId xmlns:a16="http://schemas.microsoft.com/office/drawing/2014/main" id="{341CA59A-3D85-444D-86C2-2D6FCC37CBAF}"/>
              </a:ext>
            </a:extLst>
          </p:cNvPr>
          <p:cNvSpPr/>
          <p:nvPr/>
        </p:nvSpPr>
        <p:spPr>
          <a:xfrm>
            <a:off x="2033082" y="6588349"/>
            <a:ext cx="4437191" cy="215444"/>
          </a:xfrm>
          <a:prstGeom prst="rect">
            <a:avLst/>
          </a:prstGeom>
        </p:spPr>
        <p:txBody>
          <a:bodyPr wrap="square">
            <a:spAutoFit/>
          </a:bodyPr>
          <a:lstStyle/>
          <a:p>
            <a:pPr lvl="1"/>
            <a:r>
              <a:rPr lang="en-US" sz="800" dirty="0"/>
              <a:t>M-19-4854_2244_AD011_L002_R1_001.fastq</a:t>
            </a:r>
          </a:p>
        </p:txBody>
      </p:sp>
      <p:sp>
        <p:nvSpPr>
          <p:cNvPr id="11" name="Rectangle 10">
            <a:extLst>
              <a:ext uri="{FF2B5EF4-FFF2-40B4-BE49-F238E27FC236}">
                <a16:creationId xmlns:a16="http://schemas.microsoft.com/office/drawing/2014/main" id="{6E807444-58AD-3F44-A2B1-75FE707E1310}"/>
              </a:ext>
            </a:extLst>
          </p:cNvPr>
          <p:cNvSpPr/>
          <p:nvPr/>
        </p:nvSpPr>
        <p:spPr>
          <a:xfrm>
            <a:off x="6665742" y="6616755"/>
            <a:ext cx="4437191" cy="215444"/>
          </a:xfrm>
          <a:prstGeom prst="rect">
            <a:avLst/>
          </a:prstGeom>
        </p:spPr>
        <p:txBody>
          <a:bodyPr wrap="square">
            <a:spAutoFit/>
          </a:bodyPr>
          <a:lstStyle/>
          <a:p>
            <a:pPr lvl="1"/>
            <a:r>
              <a:rPr lang="en-US" sz="800" dirty="0"/>
              <a:t>M-19-4854_2244_AD011_L002_R2_001.fastq</a:t>
            </a:r>
          </a:p>
        </p:txBody>
      </p:sp>
      <p:sp>
        <p:nvSpPr>
          <p:cNvPr id="16" name="Rectangle 15">
            <a:extLst>
              <a:ext uri="{FF2B5EF4-FFF2-40B4-BE49-F238E27FC236}">
                <a16:creationId xmlns:a16="http://schemas.microsoft.com/office/drawing/2014/main" id="{676AA052-C98A-D846-B04A-3BD4F26B8BD3}"/>
              </a:ext>
            </a:extLst>
          </p:cNvPr>
          <p:cNvSpPr/>
          <p:nvPr/>
        </p:nvSpPr>
        <p:spPr>
          <a:xfrm>
            <a:off x="2380953" y="3607227"/>
            <a:ext cx="4437191" cy="215444"/>
          </a:xfrm>
          <a:prstGeom prst="rect">
            <a:avLst/>
          </a:prstGeom>
        </p:spPr>
        <p:txBody>
          <a:bodyPr wrap="square">
            <a:spAutoFit/>
          </a:bodyPr>
          <a:lstStyle/>
          <a:p>
            <a:pPr lvl="1"/>
            <a:r>
              <a:rPr lang="en-US" sz="800" dirty="0"/>
              <a:t>M-19-4854_2244_AD011_L002_R1_001.fastq</a:t>
            </a:r>
          </a:p>
        </p:txBody>
      </p:sp>
      <p:sp>
        <p:nvSpPr>
          <p:cNvPr id="17" name="Rectangle 16">
            <a:extLst>
              <a:ext uri="{FF2B5EF4-FFF2-40B4-BE49-F238E27FC236}">
                <a16:creationId xmlns:a16="http://schemas.microsoft.com/office/drawing/2014/main" id="{045ADEAD-9D39-AF4B-BD85-1C0FC63301A8}"/>
              </a:ext>
            </a:extLst>
          </p:cNvPr>
          <p:cNvSpPr/>
          <p:nvPr/>
        </p:nvSpPr>
        <p:spPr>
          <a:xfrm>
            <a:off x="6665743" y="3591440"/>
            <a:ext cx="4437191" cy="215444"/>
          </a:xfrm>
          <a:prstGeom prst="rect">
            <a:avLst/>
          </a:prstGeom>
        </p:spPr>
        <p:txBody>
          <a:bodyPr wrap="square">
            <a:spAutoFit/>
          </a:bodyPr>
          <a:lstStyle/>
          <a:p>
            <a:pPr lvl="1"/>
            <a:r>
              <a:rPr lang="en-US" sz="800" dirty="0"/>
              <a:t>M-19-4854_2244_AD011_L002_R2_001.fastq</a:t>
            </a:r>
          </a:p>
        </p:txBody>
      </p:sp>
      <p:pic>
        <p:nvPicPr>
          <p:cNvPr id="6" name="Picture 5" descr="Chart&#10;&#10;Description automatically generated">
            <a:extLst>
              <a:ext uri="{FF2B5EF4-FFF2-40B4-BE49-F238E27FC236}">
                <a16:creationId xmlns:a16="http://schemas.microsoft.com/office/drawing/2014/main" id="{EF41B00B-3395-4642-94D4-CD621D6DF631}"/>
              </a:ext>
            </a:extLst>
          </p:cNvPr>
          <p:cNvPicPr>
            <a:picLocks noChangeAspect="1"/>
          </p:cNvPicPr>
          <p:nvPr/>
        </p:nvPicPr>
        <p:blipFill>
          <a:blip r:embed="rId4"/>
          <a:stretch>
            <a:fillRect/>
          </a:stretch>
        </p:blipFill>
        <p:spPr>
          <a:xfrm>
            <a:off x="1720174" y="851177"/>
            <a:ext cx="3653684" cy="2740263"/>
          </a:xfrm>
          <a:prstGeom prst="rect">
            <a:avLst/>
          </a:prstGeom>
        </p:spPr>
      </p:pic>
      <p:pic>
        <p:nvPicPr>
          <p:cNvPr id="12" name="Picture 11" descr="Chart&#10;&#10;Description automatically generated">
            <a:extLst>
              <a:ext uri="{FF2B5EF4-FFF2-40B4-BE49-F238E27FC236}">
                <a16:creationId xmlns:a16="http://schemas.microsoft.com/office/drawing/2014/main" id="{740E63A9-1CE0-BB4A-BAA8-21C6158B6890}"/>
              </a:ext>
            </a:extLst>
          </p:cNvPr>
          <p:cNvPicPr>
            <a:picLocks noChangeAspect="1"/>
          </p:cNvPicPr>
          <p:nvPr/>
        </p:nvPicPr>
        <p:blipFill>
          <a:blip r:embed="rId5"/>
          <a:stretch>
            <a:fillRect/>
          </a:stretch>
        </p:blipFill>
        <p:spPr>
          <a:xfrm>
            <a:off x="6415658" y="851177"/>
            <a:ext cx="3587327" cy="2690495"/>
          </a:xfrm>
          <a:prstGeom prst="rect">
            <a:avLst/>
          </a:prstGeom>
        </p:spPr>
      </p:pic>
    </p:spTree>
    <p:extLst>
      <p:ext uri="{BB962C8B-B14F-4D97-AF65-F5344CB8AC3E}">
        <p14:creationId xmlns:p14="http://schemas.microsoft.com/office/powerpoint/2010/main" val="1186343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Questions">
            <a:extLst>
              <a:ext uri="{FF2B5EF4-FFF2-40B4-BE49-F238E27FC236}">
                <a16:creationId xmlns:a16="http://schemas.microsoft.com/office/drawing/2014/main" id="{4A034131-FDFE-5C45-A489-A457DDEB2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328" y="1819656"/>
            <a:ext cx="4142232" cy="4142232"/>
          </a:xfrm>
          <a:prstGeom prst="rect">
            <a:avLst/>
          </a:prstGeom>
        </p:spPr>
      </p:pic>
      <p:sp>
        <p:nvSpPr>
          <p:cNvPr id="9" name="Content Placeholder 8">
            <a:extLst>
              <a:ext uri="{FF2B5EF4-FFF2-40B4-BE49-F238E27FC236}">
                <a16:creationId xmlns:a16="http://schemas.microsoft.com/office/drawing/2014/main" id="{31BBA1A4-A794-4ADD-AD1C-9C793D5EA740}"/>
              </a:ext>
            </a:extLst>
          </p:cNvPr>
          <p:cNvSpPr>
            <a:spLocks noGrp="1"/>
          </p:cNvSpPr>
          <p:nvPr>
            <p:ph idx="1"/>
          </p:nvPr>
        </p:nvSpPr>
        <p:spPr>
          <a:xfrm>
            <a:off x="6621070" y="2214034"/>
            <a:ext cx="4765949" cy="3353476"/>
          </a:xfrm>
        </p:spPr>
        <p:txBody>
          <a:bodyPr anchor="t">
            <a:noAutofit/>
          </a:bodyPr>
          <a:lstStyle/>
          <a:p>
            <a:pPr marL="0" indent="0" algn="just">
              <a:buNone/>
            </a:pPr>
            <a:r>
              <a:rPr lang="en-US" sz="1800" dirty="0"/>
              <a:t>“In RNA-Seq libraries sequences from different transcripts will be present at wildly different levels in the starting population. In order to be able to observe lowly expressed transcripts it is therefore common to greatly over sequence high expressed transcripts, and this will potentially create large set of duplicates. This will result in high overall duplication in this test, and will often produce peaks in the higher duplication bins. This duplication will come from physically connected regions, and an examination of the distribution of duplicates in a specific genomic region will allow the distinction between over-sequencing and general technical duplication, but these distinctions are not possible from raw </a:t>
            </a:r>
            <a:r>
              <a:rPr lang="en-US" sz="1800" dirty="0" err="1"/>
              <a:t>fastq</a:t>
            </a:r>
            <a:r>
              <a:rPr lang="en-US" sz="1800" dirty="0"/>
              <a:t> files”. </a:t>
            </a:r>
            <a:r>
              <a:rPr lang="en-US" sz="1800" dirty="0">
                <a:hlinkClick r:id="rId5"/>
              </a:rPr>
              <a:t>FastQC Documentation - Duplicate Sequences module</a:t>
            </a:r>
            <a:endParaRPr lang="en-US" sz="1800" dirty="0">
              <a:solidFill>
                <a:srgbClr val="000000"/>
              </a:solidFill>
            </a:endParaRPr>
          </a:p>
        </p:txBody>
      </p:sp>
      <p:pic>
        <p:nvPicPr>
          <p:cNvPr id="10" name="Picture 9" descr="A picture containing graphical user interface&#10;&#10;Description automatically generated">
            <a:extLst>
              <a:ext uri="{FF2B5EF4-FFF2-40B4-BE49-F238E27FC236}">
                <a16:creationId xmlns:a16="http://schemas.microsoft.com/office/drawing/2014/main" id="{7C49E41D-6BAF-8548-A5D4-0A105A44E2C9}"/>
              </a:ext>
            </a:extLst>
          </p:cNvPr>
          <p:cNvPicPr>
            <a:picLocks noChangeAspect="1"/>
          </p:cNvPicPr>
          <p:nvPr/>
        </p:nvPicPr>
        <p:blipFill rotWithShape="1">
          <a:blip r:embed="rId6"/>
          <a:srcRect t="75160" r="72654" b="16241"/>
          <a:stretch/>
        </p:blipFill>
        <p:spPr>
          <a:xfrm>
            <a:off x="6267591" y="1007081"/>
            <a:ext cx="5472909" cy="812575"/>
          </a:xfrm>
          <a:prstGeom prst="rect">
            <a:avLst/>
          </a:prstGeom>
        </p:spPr>
      </p:pic>
      <p:sp>
        <p:nvSpPr>
          <p:cNvPr id="2" name="TextBox 1">
            <a:extLst>
              <a:ext uri="{FF2B5EF4-FFF2-40B4-BE49-F238E27FC236}">
                <a16:creationId xmlns:a16="http://schemas.microsoft.com/office/drawing/2014/main" id="{587BB2CE-01B7-DEEA-A838-132FA0BDA229}"/>
              </a:ext>
            </a:extLst>
          </p:cNvPr>
          <p:cNvSpPr txBox="1"/>
          <p:nvPr/>
        </p:nvSpPr>
        <p:spPr>
          <a:xfrm>
            <a:off x="5771408" y="510639"/>
            <a:ext cx="4445063" cy="369332"/>
          </a:xfrm>
          <a:prstGeom prst="rect">
            <a:avLst/>
          </a:prstGeom>
          <a:noFill/>
        </p:spPr>
        <p:txBody>
          <a:bodyPr wrap="none" rtlCol="0">
            <a:spAutoFit/>
          </a:bodyPr>
          <a:lstStyle/>
          <a:p>
            <a:r>
              <a:rPr lang="en-SA" dirty="0"/>
              <a:t>There is still something wrong (or maybe not)</a:t>
            </a:r>
          </a:p>
        </p:txBody>
      </p:sp>
    </p:spTree>
    <p:extLst>
      <p:ext uri="{BB962C8B-B14F-4D97-AF65-F5344CB8AC3E}">
        <p14:creationId xmlns:p14="http://schemas.microsoft.com/office/powerpoint/2010/main" val="165078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0CD7-D320-584C-8E1B-F5215DE953F0}"/>
              </a:ext>
            </a:extLst>
          </p:cNvPr>
          <p:cNvSpPr>
            <a:spLocks noGrp="1"/>
          </p:cNvSpPr>
          <p:nvPr>
            <p:ph type="title"/>
          </p:nvPr>
        </p:nvSpPr>
        <p:spPr/>
        <p:txBody>
          <a:bodyPr/>
          <a:lstStyle/>
          <a:p>
            <a:r>
              <a:rPr lang="en-US" b="1" dirty="0"/>
              <a:t>2. Mapping </a:t>
            </a:r>
          </a:p>
        </p:txBody>
      </p:sp>
      <p:sp>
        <p:nvSpPr>
          <p:cNvPr id="3" name="Content Placeholder 2">
            <a:extLst>
              <a:ext uri="{FF2B5EF4-FFF2-40B4-BE49-F238E27FC236}">
                <a16:creationId xmlns:a16="http://schemas.microsoft.com/office/drawing/2014/main" id="{B2D11513-0BC4-B742-9FB0-DC4BB7D50286}"/>
              </a:ext>
            </a:extLst>
          </p:cNvPr>
          <p:cNvSpPr>
            <a:spLocks noGrp="1"/>
          </p:cNvSpPr>
          <p:nvPr>
            <p:ph idx="1"/>
          </p:nvPr>
        </p:nvSpPr>
        <p:spPr/>
        <p:txBody>
          <a:bodyPr/>
          <a:lstStyle/>
          <a:p>
            <a:r>
              <a:rPr lang="en-US" dirty="0"/>
              <a:t>Reference Genome: GRCh38/</a:t>
            </a:r>
            <a:r>
              <a:rPr lang="en-US" dirty="0" err="1"/>
              <a:t>Ensembl</a:t>
            </a:r>
            <a:r>
              <a:rPr lang="en-US" dirty="0"/>
              <a:t> release 101</a:t>
            </a:r>
          </a:p>
          <a:p>
            <a:r>
              <a:rPr lang="en-US" dirty="0"/>
              <a:t>Reference Annotation: GRCh.38.101.gtf</a:t>
            </a:r>
          </a:p>
          <a:p>
            <a:r>
              <a:rPr lang="en-US" dirty="0"/>
              <a:t>Tool: STAR using end-to-end alignment method</a:t>
            </a:r>
          </a:p>
          <a:p>
            <a:r>
              <a:rPr lang="en-US" dirty="0"/>
              <a:t>Ran on IBEX</a:t>
            </a:r>
          </a:p>
          <a:p>
            <a:endParaRPr lang="en-US" dirty="0"/>
          </a:p>
          <a:p>
            <a:pPr marL="0" indent="0">
              <a:buNone/>
            </a:pPr>
            <a:endParaRPr lang="en-US" dirty="0"/>
          </a:p>
        </p:txBody>
      </p:sp>
      <p:pic>
        <p:nvPicPr>
          <p:cNvPr id="5" name="Picture 4" descr="Text&#10;&#10;Description automatically generated">
            <a:extLst>
              <a:ext uri="{FF2B5EF4-FFF2-40B4-BE49-F238E27FC236}">
                <a16:creationId xmlns:a16="http://schemas.microsoft.com/office/drawing/2014/main" id="{F018C58B-5A8C-1D4F-84DC-E8D85E20619B}"/>
              </a:ext>
            </a:extLst>
          </p:cNvPr>
          <p:cNvPicPr>
            <a:picLocks noChangeAspect="1"/>
          </p:cNvPicPr>
          <p:nvPr/>
        </p:nvPicPr>
        <p:blipFill>
          <a:blip r:embed="rId2"/>
          <a:stretch>
            <a:fillRect/>
          </a:stretch>
        </p:blipFill>
        <p:spPr>
          <a:xfrm>
            <a:off x="0" y="4175752"/>
            <a:ext cx="12192000" cy="1609725"/>
          </a:xfrm>
          <a:prstGeom prst="rect">
            <a:avLst/>
          </a:prstGeom>
        </p:spPr>
      </p:pic>
    </p:spTree>
    <p:extLst>
      <p:ext uri="{BB962C8B-B14F-4D97-AF65-F5344CB8AC3E}">
        <p14:creationId xmlns:p14="http://schemas.microsoft.com/office/powerpoint/2010/main" val="2994755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8BE9-19CE-0445-BAB1-13AB3D0F205F}"/>
              </a:ext>
            </a:extLst>
          </p:cNvPr>
          <p:cNvSpPr>
            <a:spLocks noGrp="1"/>
          </p:cNvSpPr>
          <p:nvPr>
            <p:ph type="title"/>
          </p:nvPr>
        </p:nvSpPr>
        <p:spPr>
          <a:xfrm>
            <a:off x="838200" y="18255"/>
            <a:ext cx="10515600" cy="1325563"/>
          </a:xfrm>
        </p:spPr>
        <p:txBody>
          <a:bodyPr/>
          <a:lstStyle/>
          <a:p>
            <a:r>
              <a:rPr lang="en-US" b="1" dirty="0"/>
              <a:t>2. Mapping</a:t>
            </a:r>
          </a:p>
        </p:txBody>
      </p:sp>
      <p:pic>
        <p:nvPicPr>
          <p:cNvPr id="6" name="Content Placeholder 5" descr="A picture containing timeline&#10;&#10;Description automatically generated">
            <a:extLst>
              <a:ext uri="{FF2B5EF4-FFF2-40B4-BE49-F238E27FC236}">
                <a16:creationId xmlns:a16="http://schemas.microsoft.com/office/drawing/2014/main" id="{E12080D4-5420-4646-805F-F8A51B431EB5}"/>
              </a:ext>
            </a:extLst>
          </p:cNvPr>
          <p:cNvPicPr>
            <a:picLocks noGrp="1" noChangeAspect="1"/>
          </p:cNvPicPr>
          <p:nvPr>
            <p:ph idx="1"/>
          </p:nvPr>
        </p:nvPicPr>
        <p:blipFill>
          <a:blip r:embed="rId2"/>
          <a:stretch>
            <a:fillRect/>
          </a:stretch>
        </p:blipFill>
        <p:spPr>
          <a:xfrm>
            <a:off x="522042" y="1201366"/>
            <a:ext cx="5787582" cy="5022282"/>
          </a:xfrm>
        </p:spPr>
      </p:pic>
      <p:sp>
        <p:nvSpPr>
          <p:cNvPr id="4" name="Rectangle 3">
            <a:extLst>
              <a:ext uri="{FF2B5EF4-FFF2-40B4-BE49-F238E27FC236}">
                <a16:creationId xmlns:a16="http://schemas.microsoft.com/office/drawing/2014/main" id="{018F8241-9B75-1F49-AA14-CEB4AA0EE1ED}"/>
              </a:ext>
            </a:extLst>
          </p:cNvPr>
          <p:cNvSpPr/>
          <p:nvPr/>
        </p:nvSpPr>
        <p:spPr>
          <a:xfrm>
            <a:off x="1098346" y="6347991"/>
            <a:ext cx="4733988" cy="369332"/>
          </a:xfrm>
          <a:prstGeom prst="rect">
            <a:avLst/>
          </a:prstGeom>
        </p:spPr>
        <p:txBody>
          <a:bodyPr wrap="none">
            <a:spAutoFit/>
          </a:bodyPr>
          <a:lstStyle/>
          <a:p>
            <a:r>
              <a:rPr lang="en-US" dirty="0">
                <a:effectLst/>
                <a:latin typeface="Monaco" pitchFamily="2" charset="77"/>
              </a:rPr>
              <a:t>M-19-4853_2243_AD010_L002_001.bam</a:t>
            </a:r>
          </a:p>
        </p:txBody>
      </p:sp>
      <p:pic>
        <p:nvPicPr>
          <p:cNvPr id="8" name="Picture 7" descr="A picture containing timeline&#10;&#10;Description automatically generated">
            <a:extLst>
              <a:ext uri="{FF2B5EF4-FFF2-40B4-BE49-F238E27FC236}">
                <a16:creationId xmlns:a16="http://schemas.microsoft.com/office/drawing/2014/main" id="{AC9A5B0E-6B5D-8642-B3CF-CC5A65F72021}"/>
              </a:ext>
            </a:extLst>
          </p:cNvPr>
          <p:cNvPicPr>
            <a:picLocks noChangeAspect="1"/>
          </p:cNvPicPr>
          <p:nvPr/>
        </p:nvPicPr>
        <p:blipFill>
          <a:blip r:embed="rId3"/>
          <a:stretch>
            <a:fillRect/>
          </a:stretch>
        </p:blipFill>
        <p:spPr>
          <a:xfrm>
            <a:off x="6655561" y="1201366"/>
            <a:ext cx="5014398" cy="5022282"/>
          </a:xfrm>
          <a:prstGeom prst="rect">
            <a:avLst/>
          </a:prstGeom>
        </p:spPr>
      </p:pic>
      <p:sp>
        <p:nvSpPr>
          <p:cNvPr id="9" name="Rectangle 8">
            <a:extLst>
              <a:ext uri="{FF2B5EF4-FFF2-40B4-BE49-F238E27FC236}">
                <a16:creationId xmlns:a16="http://schemas.microsoft.com/office/drawing/2014/main" id="{B4D462EB-E86F-794B-8291-8F7968C780D0}"/>
              </a:ext>
            </a:extLst>
          </p:cNvPr>
          <p:cNvSpPr/>
          <p:nvPr/>
        </p:nvSpPr>
        <p:spPr>
          <a:xfrm>
            <a:off x="6935971" y="6347991"/>
            <a:ext cx="4733988" cy="369332"/>
          </a:xfrm>
          <a:prstGeom prst="rect">
            <a:avLst/>
          </a:prstGeom>
        </p:spPr>
        <p:txBody>
          <a:bodyPr wrap="none">
            <a:spAutoFit/>
          </a:bodyPr>
          <a:lstStyle/>
          <a:p>
            <a:r>
              <a:rPr lang="en-US" dirty="0">
                <a:effectLst/>
                <a:latin typeface="Monaco" pitchFamily="2" charset="77"/>
              </a:rPr>
              <a:t>M-19-4854_2244_AD011_L002_001.bam</a:t>
            </a:r>
          </a:p>
        </p:txBody>
      </p:sp>
    </p:spTree>
    <p:extLst>
      <p:ext uri="{BB962C8B-B14F-4D97-AF65-F5344CB8AC3E}">
        <p14:creationId xmlns:p14="http://schemas.microsoft.com/office/powerpoint/2010/main" val="2518586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57FC-EC43-0F4E-9F85-ECD83D224CA2}"/>
              </a:ext>
            </a:extLst>
          </p:cNvPr>
          <p:cNvSpPr>
            <a:spLocks noGrp="1"/>
          </p:cNvSpPr>
          <p:nvPr>
            <p:ph type="title"/>
          </p:nvPr>
        </p:nvSpPr>
        <p:spPr/>
        <p:txBody>
          <a:bodyPr/>
          <a:lstStyle/>
          <a:p>
            <a:r>
              <a:rPr lang="en-US" dirty="0"/>
              <a:t>2. </a:t>
            </a:r>
            <a:r>
              <a:rPr lang="en-US" b="1" dirty="0"/>
              <a:t>Mapping – reads quantification </a:t>
            </a:r>
          </a:p>
        </p:txBody>
      </p:sp>
      <p:pic>
        <p:nvPicPr>
          <p:cNvPr id="11" name="Content Placeholder 10" descr="Text&#10;&#10;Description automatically generated">
            <a:extLst>
              <a:ext uri="{FF2B5EF4-FFF2-40B4-BE49-F238E27FC236}">
                <a16:creationId xmlns:a16="http://schemas.microsoft.com/office/drawing/2014/main" id="{1F40330A-3C09-B740-B002-CCC3DFD365AF}"/>
              </a:ext>
            </a:extLst>
          </p:cNvPr>
          <p:cNvPicPr>
            <a:picLocks noGrp="1" noChangeAspect="1"/>
          </p:cNvPicPr>
          <p:nvPr>
            <p:ph idx="1"/>
          </p:nvPr>
        </p:nvPicPr>
        <p:blipFill>
          <a:blip r:embed="rId2"/>
          <a:stretch>
            <a:fillRect/>
          </a:stretch>
        </p:blipFill>
        <p:spPr>
          <a:xfrm>
            <a:off x="1173347" y="1949239"/>
            <a:ext cx="4495800" cy="4140200"/>
          </a:xfrm>
        </p:spPr>
      </p:pic>
      <p:sp>
        <p:nvSpPr>
          <p:cNvPr id="8" name="Rectangle 7">
            <a:extLst>
              <a:ext uri="{FF2B5EF4-FFF2-40B4-BE49-F238E27FC236}">
                <a16:creationId xmlns:a16="http://schemas.microsoft.com/office/drawing/2014/main" id="{73E7206A-EC8E-9242-99A9-211A37850EDE}"/>
              </a:ext>
            </a:extLst>
          </p:cNvPr>
          <p:cNvSpPr/>
          <p:nvPr/>
        </p:nvSpPr>
        <p:spPr>
          <a:xfrm>
            <a:off x="1098346" y="6347991"/>
            <a:ext cx="4733988" cy="369332"/>
          </a:xfrm>
          <a:prstGeom prst="rect">
            <a:avLst/>
          </a:prstGeom>
        </p:spPr>
        <p:txBody>
          <a:bodyPr wrap="none">
            <a:spAutoFit/>
          </a:bodyPr>
          <a:lstStyle/>
          <a:p>
            <a:r>
              <a:rPr lang="en-US" dirty="0">
                <a:effectLst/>
                <a:latin typeface="Monaco" pitchFamily="2" charset="77"/>
              </a:rPr>
              <a:t>M-19-4853_2243_AD010_L002_001.bam</a:t>
            </a:r>
          </a:p>
        </p:txBody>
      </p:sp>
      <p:sp>
        <p:nvSpPr>
          <p:cNvPr id="9" name="Rectangle 8">
            <a:extLst>
              <a:ext uri="{FF2B5EF4-FFF2-40B4-BE49-F238E27FC236}">
                <a16:creationId xmlns:a16="http://schemas.microsoft.com/office/drawing/2014/main" id="{7E0CDB13-8EC2-444F-BF55-810B67422641}"/>
              </a:ext>
            </a:extLst>
          </p:cNvPr>
          <p:cNvSpPr/>
          <p:nvPr/>
        </p:nvSpPr>
        <p:spPr>
          <a:xfrm>
            <a:off x="6935971" y="6347991"/>
            <a:ext cx="4733988" cy="369332"/>
          </a:xfrm>
          <a:prstGeom prst="rect">
            <a:avLst/>
          </a:prstGeom>
        </p:spPr>
        <p:txBody>
          <a:bodyPr wrap="none">
            <a:spAutoFit/>
          </a:bodyPr>
          <a:lstStyle/>
          <a:p>
            <a:r>
              <a:rPr lang="en-US" dirty="0">
                <a:effectLst/>
                <a:latin typeface="Monaco" pitchFamily="2" charset="77"/>
              </a:rPr>
              <a:t>M-19-4854_2244_AD011_L002_001.bam</a:t>
            </a:r>
          </a:p>
        </p:txBody>
      </p:sp>
      <p:pic>
        <p:nvPicPr>
          <p:cNvPr id="13" name="Picture 12" descr="Text&#10;&#10;Description automatically generated">
            <a:extLst>
              <a:ext uri="{FF2B5EF4-FFF2-40B4-BE49-F238E27FC236}">
                <a16:creationId xmlns:a16="http://schemas.microsoft.com/office/drawing/2014/main" id="{567CD7F1-0864-C844-9C31-66BD35488E54}"/>
              </a:ext>
            </a:extLst>
          </p:cNvPr>
          <p:cNvPicPr>
            <a:picLocks noChangeAspect="1"/>
          </p:cNvPicPr>
          <p:nvPr/>
        </p:nvPicPr>
        <p:blipFill>
          <a:blip r:embed="rId3"/>
          <a:stretch>
            <a:fillRect/>
          </a:stretch>
        </p:blipFill>
        <p:spPr>
          <a:xfrm>
            <a:off x="6935971" y="1961939"/>
            <a:ext cx="4597400" cy="4127500"/>
          </a:xfrm>
          <a:prstGeom prst="rect">
            <a:avLst/>
          </a:prstGeom>
        </p:spPr>
      </p:pic>
    </p:spTree>
    <p:extLst>
      <p:ext uri="{BB962C8B-B14F-4D97-AF65-F5344CB8AC3E}">
        <p14:creationId xmlns:p14="http://schemas.microsoft.com/office/powerpoint/2010/main" val="4266151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389D0-FF8E-E94A-BE19-45E5AA0F0A06}"/>
              </a:ext>
            </a:extLst>
          </p:cNvPr>
          <p:cNvSpPr>
            <a:spLocks noGrp="1"/>
          </p:cNvSpPr>
          <p:nvPr>
            <p:ph type="title"/>
          </p:nvPr>
        </p:nvSpPr>
        <p:spPr>
          <a:xfrm>
            <a:off x="838200" y="389120"/>
            <a:ext cx="10515600" cy="1325563"/>
          </a:xfrm>
        </p:spPr>
        <p:txBody>
          <a:bodyPr/>
          <a:lstStyle/>
          <a:p>
            <a:r>
              <a:rPr lang="en-US" b="1" dirty="0"/>
              <a:t>3. DEG Analysis</a:t>
            </a:r>
            <a:br>
              <a:rPr lang="en-US" dirty="0"/>
            </a:br>
            <a:endParaRPr lang="en-US" dirty="0"/>
          </a:p>
        </p:txBody>
      </p:sp>
      <p:sp>
        <p:nvSpPr>
          <p:cNvPr id="3" name="Content Placeholder 2">
            <a:extLst>
              <a:ext uri="{FF2B5EF4-FFF2-40B4-BE49-F238E27FC236}">
                <a16:creationId xmlns:a16="http://schemas.microsoft.com/office/drawing/2014/main" id="{BE533BBA-7BCC-B84A-86A7-ACD3F4BADA82}"/>
              </a:ext>
            </a:extLst>
          </p:cNvPr>
          <p:cNvSpPr>
            <a:spLocks noGrp="1"/>
          </p:cNvSpPr>
          <p:nvPr>
            <p:ph idx="1"/>
          </p:nvPr>
        </p:nvSpPr>
        <p:spPr>
          <a:xfrm>
            <a:off x="838200" y="1051902"/>
            <a:ext cx="10515600" cy="3626976"/>
          </a:xfrm>
        </p:spPr>
        <p:txBody>
          <a:bodyPr/>
          <a:lstStyle/>
          <a:p>
            <a:pPr marL="0" indent="0" algn="just">
              <a:buNone/>
            </a:pPr>
            <a:endParaRPr lang="en-US" dirty="0"/>
          </a:p>
          <a:p>
            <a:pPr algn="just"/>
            <a:r>
              <a:rPr lang="en-US" dirty="0" err="1"/>
              <a:t>EdgeR</a:t>
            </a:r>
            <a:r>
              <a:rPr lang="en-US" dirty="0"/>
              <a:t> package from R. </a:t>
            </a:r>
          </a:p>
          <a:p>
            <a:pPr lvl="1" algn="just"/>
            <a:r>
              <a:rPr lang="en-US" dirty="0"/>
              <a:t>Data normalization with the TMM model </a:t>
            </a:r>
          </a:p>
          <a:p>
            <a:pPr lvl="1" algn="just"/>
            <a:r>
              <a:rPr lang="en-US" dirty="0"/>
              <a:t>DEG selection criteria: FDR&lt;0.05 and </a:t>
            </a:r>
            <a:r>
              <a:rPr lang="en-US" dirty="0" err="1"/>
              <a:t>LogFC</a:t>
            </a:r>
            <a:r>
              <a:rPr lang="en-US" dirty="0"/>
              <a:t> &gt;|0.25|</a:t>
            </a:r>
          </a:p>
          <a:p>
            <a:pPr lvl="1" algn="just"/>
            <a:r>
              <a:rPr lang="en-US" b="1" dirty="0"/>
              <a:t>Replicates are strongly necessary for DEG analysis!. </a:t>
            </a:r>
            <a:r>
              <a:rPr lang="en-US" dirty="0"/>
              <a:t>For this example, a duplication of each sample was applied to develop further analysis. However, the next results are merely a technical approximation and do not reflect a realistic biological context. </a:t>
            </a:r>
          </a:p>
        </p:txBody>
      </p:sp>
    </p:spTree>
    <p:extLst>
      <p:ext uri="{BB962C8B-B14F-4D97-AF65-F5344CB8AC3E}">
        <p14:creationId xmlns:p14="http://schemas.microsoft.com/office/powerpoint/2010/main" val="1300010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F6D5-5C48-4A4F-9865-AFC11FD447A1}"/>
              </a:ext>
            </a:extLst>
          </p:cNvPr>
          <p:cNvSpPr>
            <a:spLocks noGrp="1"/>
          </p:cNvSpPr>
          <p:nvPr>
            <p:ph type="title"/>
          </p:nvPr>
        </p:nvSpPr>
        <p:spPr/>
        <p:txBody>
          <a:bodyPr/>
          <a:lstStyle/>
          <a:p>
            <a:r>
              <a:rPr lang="en-US" dirty="0"/>
              <a:t>Scatter plot for DEG genes</a:t>
            </a:r>
          </a:p>
        </p:txBody>
      </p:sp>
      <p:pic>
        <p:nvPicPr>
          <p:cNvPr id="5" name="Content Placeholder 4" descr="Chart, scatter chart&#10;&#10;Description automatically generated">
            <a:extLst>
              <a:ext uri="{FF2B5EF4-FFF2-40B4-BE49-F238E27FC236}">
                <a16:creationId xmlns:a16="http://schemas.microsoft.com/office/drawing/2014/main" id="{0811FFF3-8566-234D-9B3E-FECF075C5E6D}"/>
              </a:ext>
            </a:extLst>
          </p:cNvPr>
          <p:cNvPicPr>
            <a:picLocks noGrp="1" noChangeAspect="1"/>
          </p:cNvPicPr>
          <p:nvPr>
            <p:ph idx="1"/>
          </p:nvPr>
        </p:nvPicPr>
        <p:blipFill>
          <a:blip r:embed="rId2"/>
          <a:stretch>
            <a:fillRect/>
          </a:stretch>
        </p:blipFill>
        <p:spPr>
          <a:xfrm>
            <a:off x="505215" y="1633430"/>
            <a:ext cx="5086190" cy="4763501"/>
          </a:xfrm>
        </p:spPr>
      </p:pic>
      <p:graphicFrame>
        <p:nvGraphicFramePr>
          <p:cNvPr id="6" name="Table 6">
            <a:extLst>
              <a:ext uri="{FF2B5EF4-FFF2-40B4-BE49-F238E27FC236}">
                <a16:creationId xmlns:a16="http://schemas.microsoft.com/office/drawing/2014/main" id="{17342480-BA13-3C4B-A3D8-468000AC1544}"/>
              </a:ext>
            </a:extLst>
          </p:cNvPr>
          <p:cNvGraphicFramePr>
            <a:graphicFrameLocks noGrp="1"/>
          </p:cNvGraphicFramePr>
          <p:nvPr>
            <p:extLst>
              <p:ext uri="{D42A27DB-BD31-4B8C-83A1-F6EECF244321}">
                <p14:modId xmlns:p14="http://schemas.microsoft.com/office/powerpoint/2010/main" val="1128486859"/>
              </p:ext>
            </p:extLst>
          </p:nvPr>
        </p:nvGraphicFramePr>
        <p:xfrm>
          <a:off x="6269159" y="2717995"/>
          <a:ext cx="5417626" cy="1112520"/>
        </p:xfrm>
        <a:graphic>
          <a:graphicData uri="http://schemas.openxmlformats.org/drawingml/2006/table">
            <a:tbl>
              <a:tblPr firstRow="1" bandRow="1">
                <a:tableStyleId>{3B4B98B0-60AC-42C2-AFA5-B58CD77FA1E5}</a:tableStyleId>
              </a:tblPr>
              <a:tblGrid>
                <a:gridCol w="2708813">
                  <a:extLst>
                    <a:ext uri="{9D8B030D-6E8A-4147-A177-3AD203B41FA5}">
                      <a16:colId xmlns:a16="http://schemas.microsoft.com/office/drawing/2014/main" val="2808761929"/>
                    </a:ext>
                  </a:extLst>
                </a:gridCol>
                <a:gridCol w="2708813">
                  <a:extLst>
                    <a:ext uri="{9D8B030D-6E8A-4147-A177-3AD203B41FA5}">
                      <a16:colId xmlns:a16="http://schemas.microsoft.com/office/drawing/2014/main" val="4215380737"/>
                    </a:ext>
                  </a:extLst>
                </a:gridCol>
              </a:tblGrid>
              <a:tr h="370840">
                <a:tc>
                  <a:txBody>
                    <a:bodyPr/>
                    <a:lstStyle/>
                    <a:p>
                      <a:r>
                        <a:rPr lang="en-US" dirty="0"/>
                        <a:t>Upregulated Genes</a:t>
                      </a:r>
                    </a:p>
                  </a:txBody>
                  <a:tcPr/>
                </a:tc>
                <a:tc>
                  <a:txBody>
                    <a:bodyPr/>
                    <a:lstStyle/>
                    <a:p>
                      <a:r>
                        <a:rPr lang="en-US" b="0" dirty="0"/>
                        <a:t>3124</a:t>
                      </a:r>
                    </a:p>
                  </a:txBody>
                  <a:tcPr/>
                </a:tc>
                <a:extLst>
                  <a:ext uri="{0D108BD9-81ED-4DB2-BD59-A6C34878D82A}">
                    <a16:rowId xmlns:a16="http://schemas.microsoft.com/office/drawing/2014/main" val="3230114219"/>
                  </a:ext>
                </a:extLst>
              </a:tr>
              <a:tr h="370840">
                <a:tc>
                  <a:txBody>
                    <a:bodyPr/>
                    <a:lstStyle/>
                    <a:p>
                      <a:r>
                        <a:rPr lang="en-US" b="1" dirty="0"/>
                        <a:t>Downregulated Genes</a:t>
                      </a:r>
                    </a:p>
                  </a:txBody>
                  <a:tcPr/>
                </a:tc>
                <a:tc>
                  <a:txBody>
                    <a:bodyPr/>
                    <a:lstStyle/>
                    <a:p>
                      <a:r>
                        <a:rPr lang="en-US" dirty="0"/>
                        <a:t>2338</a:t>
                      </a:r>
                    </a:p>
                  </a:txBody>
                  <a:tcPr/>
                </a:tc>
                <a:extLst>
                  <a:ext uri="{0D108BD9-81ED-4DB2-BD59-A6C34878D82A}">
                    <a16:rowId xmlns:a16="http://schemas.microsoft.com/office/drawing/2014/main" val="1043133807"/>
                  </a:ext>
                </a:extLst>
              </a:tr>
              <a:tr h="370840">
                <a:tc>
                  <a:txBody>
                    <a:bodyPr/>
                    <a:lstStyle/>
                    <a:p>
                      <a:r>
                        <a:rPr lang="en-US" b="1" dirty="0"/>
                        <a:t>Total </a:t>
                      </a:r>
                    </a:p>
                  </a:txBody>
                  <a:tcPr/>
                </a:tc>
                <a:tc>
                  <a:txBody>
                    <a:bodyPr/>
                    <a:lstStyle/>
                    <a:p>
                      <a:r>
                        <a:rPr lang="en-US" dirty="0"/>
                        <a:t>5462</a:t>
                      </a:r>
                    </a:p>
                  </a:txBody>
                  <a:tcPr/>
                </a:tc>
                <a:extLst>
                  <a:ext uri="{0D108BD9-81ED-4DB2-BD59-A6C34878D82A}">
                    <a16:rowId xmlns:a16="http://schemas.microsoft.com/office/drawing/2014/main" val="1704420959"/>
                  </a:ext>
                </a:extLst>
              </a:tr>
            </a:tbl>
          </a:graphicData>
        </a:graphic>
      </p:graphicFrame>
      <p:sp>
        <p:nvSpPr>
          <p:cNvPr id="7" name="Rectangle 6">
            <a:extLst>
              <a:ext uri="{FF2B5EF4-FFF2-40B4-BE49-F238E27FC236}">
                <a16:creationId xmlns:a16="http://schemas.microsoft.com/office/drawing/2014/main" id="{5DA6C015-F5EE-5041-B05A-201835F9003F}"/>
              </a:ext>
            </a:extLst>
          </p:cNvPr>
          <p:cNvSpPr/>
          <p:nvPr/>
        </p:nvSpPr>
        <p:spPr>
          <a:xfrm>
            <a:off x="7303699" y="3859143"/>
            <a:ext cx="3348545" cy="369332"/>
          </a:xfrm>
          <a:prstGeom prst="rect">
            <a:avLst/>
          </a:prstGeom>
        </p:spPr>
        <p:txBody>
          <a:bodyPr wrap="none">
            <a:spAutoFit/>
          </a:bodyPr>
          <a:lstStyle/>
          <a:p>
            <a:pPr lvl="1" algn="just"/>
            <a:r>
              <a:rPr lang="en-US" dirty="0"/>
              <a:t>FDR&lt;0.05 and </a:t>
            </a:r>
            <a:r>
              <a:rPr lang="en-US" dirty="0" err="1"/>
              <a:t>LogFC</a:t>
            </a:r>
            <a:r>
              <a:rPr lang="en-US" dirty="0"/>
              <a:t> =|0.25|</a:t>
            </a:r>
          </a:p>
        </p:txBody>
      </p:sp>
    </p:spTree>
    <p:extLst>
      <p:ext uri="{BB962C8B-B14F-4D97-AF65-F5344CB8AC3E}">
        <p14:creationId xmlns:p14="http://schemas.microsoft.com/office/powerpoint/2010/main" val="3589639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C1BEA-F4E5-A19B-21EB-B7D2B3A8C52D}"/>
              </a:ext>
            </a:extLst>
          </p:cNvPr>
          <p:cNvSpPr>
            <a:spLocks noGrp="1"/>
          </p:cNvSpPr>
          <p:nvPr>
            <p:ph type="title"/>
          </p:nvPr>
        </p:nvSpPr>
        <p:spPr>
          <a:xfrm>
            <a:off x="218209" y="-442550"/>
            <a:ext cx="4443154" cy="1087819"/>
          </a:xfrm>
        </p:spPr>
        <p:txBody>
          <a:bodyPr anchor="b">
            <a:normAutofit/>
          </a:bodyPr>
          <a:lstStyle/>
          <a:p>
            <a:r>
              <a:rPr lang="en-SA" sz="3400" dirty="0"/>
              <a:t>Steps!</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Rectangle 9">
            <a:extLst>
              <a:ext uri="{FF2B5EF4-FFF2-40B4-BE49-F238E27FC236}">
                <a16:creationId xmlns:a16="http://schemas.microsoft.com/office/drawing/2014/main" id="{F1D842F0-E35A-73A7-1885-A346956DEC9A}"/>
              </a:ext>
            </a:extLst>
          </p:cNvPr>
          <p:cNvSpPr/>
          <p:nvPr/>
        </p:nvSpPr>
        <p:spPr>
          <a:xfrm>
            <a:off x="9375228" y="5202621"/>
            <a:ext cx="1418896" cy="7252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16" name="Content Placeholder 15" descr="A screenshot of a computer&#10;&#10;Description automatically generated">
            <a:extLst>
              <a:ext uri="{FF2B5EF4-FFF2-40B4-BE49-F238E27FC236}">
                <a16:creationId xmlns:a16="http://schemas.microsoft.com/office/drawing/2014/main" id="{4563354F-66EA-AA8D-9D6C-DA271CB9D641}"/>
              </a:ext>
            </a:extLst>
          </p:cNvPr>
          <p:cNvPicPr>
            <a:picLocks noGrp="1" noChangeAspect="1"/>
          </p:cNvPicPr>
          <p:nvPr>
            <p:ph idx="1"/>
          </p:nvPr>
        </p:nvPicPr>
        <p:blipFill rotWithShape="1">
          <a:blip r:embed="rId2"/>
          <a:srcRect t="7428"/>
          <a:stretch/>
        </p:blipFill>
        <p:spPr>
          <a:xfrm>
            <a:off x="6052021" y="7753"/>
            <a:ext cx="6088996" cy="5920081"/>
          </a:xfrm>
        </p:spPr>
      </p:pic>
      <p:sp>
        <p:nvSpPr>
          <p:cNvPr id="17" name="TextBox 16">
            <a:extLst>
              <a:ext uri="{FF2B5EF4-FFF2-40B4-BE49-F238E27FC236}">
                <a16:creationId xmlns:a16="http://schemas.microsoft.com/office/drawing/2014/main" id="{9587B74E-AFAD-91B9-DF54-11832002AE98}"/>
              </a:ext>
            </a:extLst>
          </p:cNvPr>
          <p:cNvSpPr txBox="1"/>
          <p:nvPr/>
        </p:nvSpPr>
        <p:spPr>
          <a:xfrm>
            <a:off x="6809084" y="5289256"/>
            <a:ext cx="4712470" cy="461665"/>
          </a:xfrm>
          <a:prstGeom prst="rect">
            <a:avLst/>
          </a:prstGeom>
          <a:noFill/>
        </p:spPr>
        <p:txBody>
          <a:bodyPr wrap="square" rtlCol="0">
            <a:spAutoFit/>
          </a:bodyPr>
          <a:lstStyle/>
          <a:p>
            <a:r>
              <a:rPr lang="en-SA" sz="1200" dirty="0"/>
              <a:t>*The tools are ilustrative, the selection of tools depends on the specific biological question and data available.</a:t>
            </a:r>
          </a:p>
        </p:txBody>
      </p:sp>
      <p:sp>
        <p:nvSpPr>
          <p:cNvPr id="20" name="TextBox 19">
            <a:extLst>
              <a:ext uri="{FF2B5EF4-FFF2-40B4-BE49-F238E27FC236}">
                <a16:creationId xmlns:a16="http://schemas.microsoft.com/office/drawing/2014/main" id="{E75E6F85-7FC2-33F2-0711-F3CDDCCA442F}"/>
              </a:ext>
            </a:extLst>
          </p:cNvPr>
          <p:cNvSpPr txBox="1"/>
          <p:nvPr/>
        </p:nvSpPr>
        <p:spPr>
          <a:xfrm>
            <a:off x="411479" y="698836"/>
            <a:ext cx="5592171" cy="6740307"/>
          </a:xfrm>
          <a:prstGeom prst="rect">
            <a:avLst/>
          </a:prstGeom>
          <a:noFill/>
        </p:spPr>
        <p:txBody>
          <a:bodyPr wrap="square" rtlCol="0">
            <a:spAutoFit/>
          </a:bodyPr>
          <a:lstStyle/>
          <a:p>
            <a:r>
              <a:rPr lang="en-SA" b="1" dirty="0"/>
              <a:t>0. Be prepared</a:t>
            </a:r>
          </a:p>
          <a:p>
            <a:pPr marL="285750" indent="-285750">
              <a:buFont typeface="Arial" panose="020B0604020202020204" pitchFamily="34" charset="0"/>
              <a:buChar char="•"/>
            </a:pPr>
            <a:r>
              <a:rPr lang="en-US" dirty="0"/>
              <a:t>G</a:t>
            </a:r>
            <a:r>
              <a:rPr lang="en-SA" dirty="0"/>
              <a:t>et the raw data</a:t>
            </a:r>
          </a:p>
          <a:p>
            <a:pPr marL="285750" indent="-285750">
              <a:buFont typeface="Arial" panose="020B0604020202020204" pitchFamily="34" charset="0"/>
              <a:buChar char="•"/>
            </a:pPr>
            <a:r>
              <a:rPr lang="en-SA" dirty="0"/>
              <a:t>Get the metadata (collect biological and technical data, as much as possible, to describe you experiment in an objective way so you can account for any covariate that could bias your results.)</a:t>
            </a:r>
          </a:p>
          <a:p>
            <a:pPr marL="285750" indent="-285750">
              <a:buFont typeface="Arial" panose="020B0604020202020204" pitchFamily="34" charset="0"/>
              <a:buChar char="•"/>
            </a:pPr>
            <a:r>
              <a:rPr lang="en-SA" dirty="0"/>
              <a:t>Get reference genome/transcriptome (use proper version, for long term studies try to maintain the genome version stable) and buid index.</a:t>
            </a:r>
          </a:p>
          <a:p>
            <a:pPr marL="342900" indent="-342900">
              <a:buAutoNum type="arabicPeriod"/>
            </a:pPr>
            <a:r>
              <a:rPr lang="en-SA" b="1" dirty="0"/>
              <a:t>QC control &amp; trimming (if needed)</a:t>
            </a:r>
          </a:p>
          <a:p>
            <a:pPr marL="285750" indent="-285750">
              <a:buFont typeface="Arial" panose="020B0604020202020204" pitchFamily="34" charset="0"/>
              <a:buChar char="•"/>
            </a:pPr>
            <a:r>
              <a:rPr lang="en-SA" dirty="0"/>
              <a:t>Do a quality control on your data once you rec</a:t>
            </a:r>
            <a:r>
              <a:rPr lang="en-US" dirty="0"/>
              <a:t>e</a:t>
            </a:r>
            <a:r>
              <a:rPr lang="en-SA" dirty="0"/>
              <a:t>ive it and make adjustments if necessary </a:t>
            </a:r>
          </a:p>
          <a:p>
            <a:pPr marL="342900" indent="-342900">
              <a:buAutoNum type="arabicPeriod" startAt="2"/>
            </a:pPr>
            <a:r>
              <a:rPr lang="en-SA" b="1" dirty="0"/>
              <a:t>Mapping</a:t>
            </a:r>
          </a:p>
          <a:p>
            <a:pPr marL="285750" indent="-285750">
              <a:buFont typeface="Arial" panose="020B0604020202020204" pitchFamily="34" charset="0"/>
              <a:buChar char="•"/>
            </a:pPr>
            <a:r>
              <a:rPr lang="en-SA" dirty="0"/>
              <a:t>Map reads to references</a:t>
            </a:r>
          </a:p>
          <a:p>
            <a:pPr marL="285750" indent="-285750">
              <a:buFont typeface="Arial" panose="020B0604020202020204" pitchFamily="34" charset="0"/>
              <a:buChar char="•"/>
            </a:pPr>
            <a:r>
              <a:rPr lang="en-SA" dirty="0"/>
              <a:t>Keep in mind your biological question to know how to adjust your parameters. </a:t>
            </a:r>
          </a:p>
          <a:p>
            <a:pPr marL="285750" indent="-285750">
              <a:buFont typeface="Arial" panose="020B0604020202020204" pitchFamily="34" charset="0"/>
              <a:buChar char="•"/>
            </a:pPr>
            <a:r>
              <a:rPr lang="en-SA" dirty="0"/>
              <a:t>Generate your counts </a:t>
            </a:r>
          </a:p>
          <a:p>
            <a:pPr marL="342900" indent="-342900">
              <a:buAutoNum type="arabicPeriod" startAt="3"/>
            </a:pPr>
            <a:r>
              <a:rPr lang="en-SA" b="1" dirty="0"/>
              <a:t>DE analysis </a:t>
            </a:r>
          </a:p>
          <a:p>
            <a:pPr marL="342900" indent="-342900">
              <a:buFont typeface="Arial" panose="020B0604020202020204" pitchFamily="34" charset="0"/>
              <a:buChar char="•"/>
            </a:pPr>
            <a:r>
              <a:rPr lang="en-US" dirty="0"/>
              <a:t>F</a:t>
            </a:r>
            <a:r>
              <a:rPr lang="en-SA" dirty="0"/>
              <a:t>ilter your low counts, correct for batch of covariates (if needed)</a:t>
            </a:r>
          </a:p>
          <a:p>
            <a:pPr marL="342900" indent="-342900">
              <a:buFont typeface="Arial" panose="020B0604020202020204" pitchFamily="34" charset="0"/>
              <a:buChar char="•"/>
            </a:pPr>
            <a:r>
              <a:rPr lang="en-SA" dirty="0"/>
              <a:t>Perform your DE analysis and select your thresholds for significance according to your biological question</a:t>
            </a:r>
          </a:p>
          <a:p>
            <a:pPr marL="285750" indent="-285750">
              <a:buFont typeface="Arial" panose="020B0604020202020204" pitchFamily="34" charset="0"/>
              <a:buChar char="•"/>
            </a:pPr>
            <a:endParaRPr lang="en-SA" b="1" dirty="0"/>
          </a:p>
          <a:p>
            <a:endParaRPr lang="en-SA" dirty="0"/>
          </a:p>
        </p:txBody>
      </p:sp>
      <p:sp>
        <p:nvSpPr>
          <p:cNvPr id="21" name="TextBox 20">
            <a:extLst>
              <a:ext uri="{FF2B5EF4-FFF2-40B4-BE49-F238E27FC236}">
                <a16:creationId xmlns:a16="http://schemas.microsoft.com/office/drawing/2014/main" id="{7E6710A7-60A0-6D67-B48A-F1898F2E8167}"/>
              </a:ext>
            </a:extLst>
          </p:cNvPr>
          <p:cNvSpPr txBox="1"/>
          <p:nvPr/>
        </p:nvSpPr>
        <p:spPr>
          <a:xfrm>
            <a:off x="6519553" y="5750921"/>
            <a:ext cx="5536118" cy="946762"/>
          </a:xfrm>
          <a:prstGeom prst="rect">
            <a:avLst/>
          </a:prstGeom>
          <a:noFill/>
        </p:spPr>
        <p:txBody>
          <a:bodyPr wrap="square" rtlCol="0">
            <a:spAutoFit/>
          </a:bodyPr>
          <a:lstStyle/>
          <a:p>
            <a:r>
              <a:rPr lang="en-SA" b="1" dirty="0"/>
              <a:t>4. Functional Annotation</a:t>
            </a:r>
          </a:p>
          <a:p>
            <a:pPr marL="285750" indent="-285750">
              <a:buFont typeface="Arial" panose="020B0604020202020204" pitchFamily="34" charset="0"/>
              <a:buChar char="•"/>
            </a:pPr>
            <a:r>
              <a:rPr lang="en-US" dirty="0"/>
              <a:t>It d</a:t>
            </a:r>
            <a:r>
              <a:rPr lang="en-SA" dirty="0"/>
              <a:t>epends a lot </a:t>
            </a:r>
            <a:r>
              <a:rPr lang="en-US" dirty="0"/>
              <a:t>o</a:t>
            </a:r>
            <a:r>
              <a:rPr lang="en-SA" dirty="0"/>
              <a:t>n the biological question and findings from the DE</a:t>
            </a:r>
          </a:p>
        </p:txBody>
      </p:sp>
    </p:spTree>
    <p:extLst>
      <p:ext uri="{BB962C8B-B14F-4D97-AF65-F5344CB8AC3E}">
        <p14:creationId xmlns:p14="http://schemas.microsoft.com/office/powerpoint/2010/main" val="383449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2ED371-BFB5-1346-91EB-E8D056C0FD8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DEG Analysis – PCA </a:t>
            </a:r>
          </a:p>
        </p:txBody>
      </p:sp>
      <p:pic>
        <p:nvPicPr>
          <p:cNvPr id="7" name="Picture 6" descr="Chart&#10;&#10;Description automatically generated">
            <a:extLst>
              <a:ext uri="{FF2B5EF4-FFF2-40B4-BE49-F238E27FC236}">
                <a16:creationId xmlns:a16="http://schemas.microsoft.com/office/drawing/2014/main" id="{901DDDB0-4600-D345-896E-A4C1D89F705E}"/>
              </a:ext>
            </a:extLst>
          </p:cNvPr>
          <p:cNvPicPr>
            <a:picLocks noChangeAspect="1"/>
          </p:cNvPicPr>
          <p:nvPr/>
        </p:nvPicPr>
        <p:blipFill>
          <a:blip r:embed="rId2"/>
          <a:stretch>
            <a:fillRect/>
          </a:stretch>
        </p:blipFill>
        <p:spPr>
          <a:xfrm>
            <a:off x="913776" y="307731"/>
            <a:ext cx="4268444" cy="3997637"/>
          </a:xfrm>
          <a:prstGeom prst="rect">
            <a:avLst/>
          </a:prstGeom>
        </p:spPr>
      </p:pic>
      <p:pic>
        <p:nvPicPr>
          <p:cNvPr id="11" name="Picture 10" descr="Chart&#10;&#10;Description automatically generated">
            <a:extLst>
              <a:ext uri="{FF2B5EF4-FFF2-40B4-BE49-F238E27FC236}">
                <a16:creationId xmlns:a16="http://schemas.microsoft.com/office/drawing/2014/main" id="{08BE601E-1DBA-5A4B-A602-9E1F73132427}"/>
              </a:ext>
            </a:extLst>
          </p:cNvPr>
          <p:cNvPicPr>
            <a:picLocks noChangeAspect="1"/>
          </p:cNvPicPr>
          <p:nvPr/>
        </p:nvPicPr>
        <p:blipFill>
          <a:blip r:embed="rId3"/>
          <a:stretch>
            <a:fillRect/>
          </a:stretch>
        </p:blipFill>
        <p:spPr>
          <a:xfrm>
            <a:off x="6416043" y="810069"/>
            <a:ext cx="5455917" cy="2992960"/>
          </a:xfrm>
          <a:prstGeom prst="rect">
            <a:avLst/>
          </a:prstGeom>
        </p:spPr>
      </p:pic>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841893-D0E9-E443-8F2A-B0E80812DD6A}"/>
              </a:ext>
            </a:extLst>
          </p:cNvPr>
          <p:cNvSpPr/>
          <p:nvPr/>
        </p:nvSpPr>
        <p:spPr>
          <a:xfrm>
            <a:off x="7539010" y="3803029"/>
            <a:ext cx="3209981" cy="369332"/>
          </a:xfrm>
          <a:prstGeom prst="rect">
            <a:avLst/>
          </a:prstGeom>
        </p:spPr>
        <p:txBody>
          <a:bodyPr wrap="none">
            <a:spAutoFit/>
          </a:bodyPr>
          <a:lstStyle/>
          <a:p>
            <a:r>
              <a:rPr lang="en-US" dirty="0"/>
              <a:t>normalization with TMM model </a:t>
            </a:r>
          </a:p>
        </p:txBody>
      </p:sp>
    </p:spTree>
    <p:extLst>
      <p:ext uri="{BB962C8B-B14F-4D97-AF65-F5344CB8AC3E}">
        <p14:creationId xmlns:p14="http://schemas.microsoft.com/office/powerpoint/2010/main" val="3397605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45E75-29D4-7F44-971A-3B5714D9FED3}"/>
              </a:ext>
            </a:extLst>
          </p:cNvPr>
          <p:cNvSpPr>
            <a:spLocks noGrp="1"/>
          </p:cNvSpPr>
          <p:nvPr>
            <p:ph type="title"/>
          </p:nvPr>
        </p:nvSpPr>
        <p:spPr>
          <a:xfrm>
            <a:off x="9235249" y="1798027"/>
            <a:ext cx="2469624" cy="2846070"/>
          </a:xfrm>
        </p:spPr>
        <p:txBody>
          <a:bodyPr vert="horz" lIns="91440" tIns="45720" rIns="91440" bIns="45720" rtlCol="0" anchor="ctr">
            <a:normAutofit fontScale="90000"/>
          </a:bodyPr>
          <a:lstStyle/>
          <a:p>
            <a:r>
              <a:rPr lang="en-US" sz="3700" dirty="0"/>
              <a:t>Heatmap of a subset genes with the highest variance according to PCA analysis </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chart&#10;&#10;Description automatically generated">
            <a:extLst>
              <a:ext uri="{FF2B5EF4-FFF2-40B4-BE49-F238E27FC236}">
                <a16:creationId xmlns:a16="http://schemas.microsoft.com/office/drawing/2014/main" id="{D8503B80-1314-FE42-8666-5224A3EFD8E3}"/>
              </a:ext>
            </a:extLst>
          </p:cNvPr>
          <p:cNvPicPr>
            <a:picLocks noGrp="1" noChangeAspect="1"/>
          </p:cNvPicPr>
          <p:nvPr>
            <p:ph idx="1"/>
          </p:nvPr>
        </p:nvPicPr>
        <p:blipFill rotWithShape="1">
          <a:blip r:embed="rId2"/>
          <a:srcRect t="3025" r="3" b="3814"/>
          <a:stretch/>
        </p:blipFill>
        <p:spPr>
          <a:xfrm>
            <a:off x="545238" y="858525"/>
            <a:ext cx="7608304" cy="5211906"/>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854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B0E9-6F44-8243-8067-115B998B937D}"/>
              </a:ext>
            </a:extLst>
          </p:cNvPr>
          <p:cNvSpPr>
            <a:spLocks noGrp="1"/>
          </p:cNvSpPr>
          <p:nvPr>
            <p:ph type="title"/>
          </p:nvPr>
        </p:nvSpPr>
        <p:spPr/>
        <p:txBody>
          <a:bodyPr/>
          <a:lstStyle/>
          <a:p>
            <a:r>
              <a:rPr lang="en-US" b="1" dirty="0"/>
              <a:t>4. Functional Annotation</a:t>
            </a:r>
          </a:p>
        </p:txBody>
      </p:sp>
      <p:sp>
        <p:nvSpPr>
          <p:cNvPr id="3" name="Content Placeholder 2">
            <a:extLst>
              <a:ext uri="{FF2B5EF4-FFF2-40B4-BE49-F238E27FC236}">
                <a16:creationId xmlns:a16="http://schemas.microsoft.com/office/drawing/2014/main" id="{35EB6E4D-F23F-8C49-8A9F-7145FE0D2444}"/>
              </a:ext>
            </a:extLst>
          </p:cNvPr>
          <p:cNvSpPr>
            <a:spLocks noGrp="1"/>
          </p:cNvSpPr>
          <p:nvPr>
            <p:ph idx="1"/>
          </p:nvPr>
        </p:nvSpPr>
        <p:spPr/>
        <p:txBody>
          <a:bodyPr/>
          <a:lstStyle/>
          <a:p>
            <a:r>
              <a:rPr lang="en-US" dirty="0"/>
              <a:t>Using </a:t>
            </a:r>
            <a:r>
              <a:rPr lang="en-US" dirty="0" err="1"/>
              <a:t>EnrichR</a:t>
            </a:r>
            <a:r>
              <a:rPr lang="en-US" dirty="0"/>
              <a:t> for terms associated with GO: biological process</a:t>
            </a:r>
          </a:p>
          <a:p>
            <a:r>
              <a:rPr lang="en-US" dirty="0"/>
              <a:t>Bonferroni test was conducted to correct </a:t>
            </a:r>
            <a:r>
              <a:rPr lang="en-US" i="1" dirty="0"/>
              <a:t>P</a:t>
            </a:r>
            <a:r>
              <a:rPr lang="en-US" dirty="0"/>
              <a:t> values &lt; 0.05.</a:t>
            </a:r>
          </a:p>
          <a:p>
            <a:r>
              <a:rPr lang="en-US" dirty="0"/>
              <a:t>5462 DEG (p-value &lt;0,05, FDR&lt;0.05 and </a:t>
            </a:r>
            <a:r>
              <a:rPr lang="en-US" dirty="0" err="1"/>
              <a:t>LogFC</a:t>
            </a:r>
            <a:r>
              <a:rPr lang="en-US" dirty="0"/>
              <a:t> =|0.25|) Segregating genes in upregulated and downregulated</a:t>
            </a:r>
          </a:p>
        </p:txBody>
      </p:sp>
    </p:spTree>
    <p:extLst>
      <p:ext uri="{BB962C8B-B14F-4D97-AF65-F5344CB8AC3E}">
        <p14:creationId xmlns:p14="http://schemas.microsoft.com/office/powerpoint/2010/main" val="255273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4F892-8520-A04D-B5A4-D0FB61CEC29F}"/>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3600" dirty="0"/>
              <a:t>Enrichment analysis for Upregulated genes</a:t>
            </a:r>
            <a:br>
              <a:rPr lang="en-US" sz="3600" dirty="0"/>
            </a:br>
            <a:r>
              <a:rPr lang="en-US" sz="3600" dirty="0"/>
              <a:t>GO: Biological processes </a:t>
            </a:r>
          </a:p>
        </p:txBody>
      </p:sp>
      <p:pic>
        <p:nvPicPr>
          <p:cNvPr id="13" name="Content Placeholder 12" descr="Graphical user interface, text&#10;&#10;Description automatically generated">
            <a:extLst>
              <a:ext uri="{FF2B5EF4-FFF2-40B4-BE49-F238E27FC236}">
                <a16:creationId xmlns:a16="http://schemas.microsoft.com/office/drawing/2014/main" id="{337401A3-F4F6-4243-9941-93A68118C77D}"/>
              </a:ext>
            </a:extLst>
          </p:cNvPr>
          <p:cNvPicPr>
            <a:picLocks noGrp="1" noChangeAspect="1"/>
          </p:cNvPicPr>
          <p:nvPr>
            <p:ph idx="1"/>
          </p:nvPr>
        </p:nvPicPr>
        <p:blipFill rotWithShape="1">
          <a:blip r:embed="rId2"/>
          <a:srcRect r="196" b="-1"/>
          <a:stretch/>
        </p:blipFill>
        <p:spPr>
          <a:xfrm>
            <a:off x="838200" y="1845426"/>
            <a:ext cx="10512547" cy="4450303"/>
          </a:xfrm>
          <a:prstGeom prst="rect">
            <a:avLst/>
          </a:prstGeom>
        </p:spPr>
      </p:pic>
    </p:spTree>
    <p:extLst>
      <p:ext uri="{BB962C8B-B14F-4D97-AF65-F5344CB8AC3E}">
        <p14:creationId xmlns:p14="http://schemas.microsoft.com/office/powerpoint/2010/main" val="3005988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77984-804C-7A45-A79D-82FCF6908AD9}"/>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3600" dirty="0"/>
              <a:t>Enrichment analysis for Downregulated genes</a:t>
            </a:r>
            <a:br>
              <a:rPr lang="en-US" sz="3600" dirty="0"/>
            </a:br>
            <a:r>
              <a:rPr lang="en-US" sz="3600" dirty="0" err="1"/>
              <a:t>GO:Biological</a:t>
            </a:r>
            <a:r>
              <a:rPr lang="en-US" sz="3600" dirty="0"/>
              <a:t> processes </a:t>
            </a:r>
          </a:p>
        </p:txBody>
      </p:sp>
      <p:pic>
        <p:nvPicPr>
          <p:cNvPr id="5" name="Content Placeholder 4" descr="Graphical user interface, text, application&#10;&#10;Description automatically generated">
            <a:extLst>
              <a:ext uri="{FF2B5EF4-FFF2-40B4-BE49-F238E27FC236}">
                <a16:creationId xmlns:a16="http://schemas.microsoft.com/office/drawing/2014/main" id="{F6D25F2B-410B-3644-8C0B-1087101BF155}"/>
              </a:ext>
            </a:extLst>
          </p:cNvPr>
          <p:cNvPicPr>
            <a:picLocks noGrp="1" noChangeAspect="1"/>
          </p:cNvPicPr>
          <p:nvPr>
            <p:ph idx="1"/>
          </p:nvPr>
        </p:nvPicPr>
        <p:blipFill rotWithShape="1">
          <a:blip r:embed="rId2"/>
          <a:srcRect r="196" b="-1"/>
          <a:stretch/>
        </p:blipFill>
        <p:spPr>
          <a:xfrm>
            <a:off x="838200" y="1845426"/>
            <a:ext cx="10512547" cy="4450303"/>
          </a:xfrm>
          <a:prstGeom prst="rect">
            <a:avLst/>
          </a:prstGeom>
        </p:spPr>
      </p:pic>
    </p:spTree>
    <p:extLst>
      <p:ext uri="{BB962C8B-B14F-4D97-AF65-F5344CB8AC3E}">
        <p14:creationId xmlns:p14="http://schemas.microsoft.com/office/powerpoint/2010/main" val="10704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7D21AA4-89D3-90D6-DB4B-D10463E41795}"/>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11500" kern="1200">
                <a:solidFill>
                  <a:schemeClr val="tx1"/>
                </a:solidFill>
                <a:latin typeface="+mj-lt"/>
                <a:ea typeface="+mj-ea"/>
                <a:cs typeface="+mj-cs"/>
              </a:rPr>
              <a:t>My example</a:t>
            </a:r>
          </a:p>
        </p:txBody>
      </p:sp>
      <p:sp>
        <p:nvSpPr>
          <p:cNvPr id="5" name="Text Placeholder 4">
            <a:extLst>
              <a:ext uri="{FF2B5EF4-FFF2-40B4-BE49-F238E27FC236}">
                <a16:creationId xmlns:a16="http://schemas.microsoft.com/office/drawing/2014/main" id="{65B511CA-ED62-2B76-9A2F-02DD6B60EE4A}"/>
              </a:ext>
            </a:extLst>
          </p:cNvPr>
          <p:cNvSpPr>
            <a:spLocks noGrp="1"/>
          </p:cNvSpPr>
          <p:nvPr>
            <p:ph type="body" idx="1"/>
          </p:nvPr>
        </p:nvSpPr>
        <p:spPr>
          <a:xfrm>
            <a:off x="1285241" y="4582814"/>
            <a:ext cx="7132335" cy="1312657"/>
          </a:xfrm>
        </p:spPr>
        <p:txBody>
          <a:bodyPr vert="horz" lIns="91440" tIns="45720" rIns="91440" bIns="45720" rtlCol="0" anchor="t">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616715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D796-5D15-814E-B0C1-592B2DFDA172}"/>
              </a:ext>
            </a:extLst>
          </p:cNvPr>
          <p:cNvSpPr>
            <a:spLocks noGrp="1"/>
          </p:cNvSpPr>
          <p:nvPr>
            <p:ph type="title"/>
          </p:nvPr>
        </p:nvSpPr>
        <p:spPr>
          <a:xfrm>
            <a:off x="1099397" y="463304"/>
            <a:ext cx="7474172" cy="1325563"/>
          </a:xfrm>
        </p:spPr>
        <p:txBody>
          <a:bodyPr>
            <a:normAutofit/>
          </a:bodyPr>
          <a:lstStyle/>
          <a:p>
            <a:r>
              <a:rPr lang="en-US" b="1" dirty="0"/>
              <a:t>Step 0. Be prepared</a:t>
            </a:r>
          </a:p>
        </p:txBody>
      </p:sp>
      <p:sp>
        <p:nvSpPr>
          <p:cNvPr id="3" name="Content Placeholder 2">
            <a:extLst>
              <a:ext uri="{FF2B5EF4-FFF2-40B4-BE49-F238E27FC236}">
                <a16:creationId xmlns:a16="http://schemas.microsoft.com/office/drawing/2014/main" id="{9EEE0B3F-D00F-874B-9868-5242D5492693}"/>
              </a:ext>
            </a:extLst>
          </p:cNvPr>
          <p:cNvSpPr>
            <a:spLocks noGrp="1"/>
          </p:cNvSpPr>
          <p:nvPr>
            <p:ph idx="1"/>
          </p:nvPr>
        </p:nvSpPr>
        <p:spPr>
          <a:xfrm>
            <a:off x="1136428" y="1747564"/>
            <a:ext cx="6467867" cy="3450613"/>
          </a:xfrm>
        </p:spPr>
        <p:txBody>
          <a:bodyPr anchor="ctr">
            <a:normAutofit/>
          </a:bodyPr>
          <a:lstStyle/>
          <a:p>
            <a:r>
              <a:rPr lang="en-US" sz="2200" dirty="0"/>
              <a:t>paired-end  150 bp  sequenced with Illumina NovaSeq6000</a:t>
            </a:r>
          </a:p>
          <a:p>
            <a:r>
              <a:rPr lang="en-US" sz="2200" dirty="0" err="1"/>
              <a:t>hESC</a:t>
            </a:r>
            <a:r>
              <a:rPr lang="en-US" sz="2200" dirty="0"/>
              <a:t> h1 (46,XY) S1 cultured in hypoxia &amp;  S2 in </a:t>
            </a:r>
            <a:r>
              <a:rPr lang="en-US" sz="2200" dirty="0" err="1"/>
              <a:t>normoxia</a:t>
            </a:r>
            <a:endParaRPr lang="en-US" sz="2200" dirty="0"/>
          </a:p>
          <a:p>
            <a:r>
              <a:rPr lang="en-US" sz="2200" dirty="0"/>
              <a:t>Two Samples: </a:t>
            </a:r>
          </a:p>
          <a:p>
            <a:pPr lvl="1"/>
            <a:r>
              <a:rPr lang="en-US" sz="2200" dirty="0"/>
              <a:t>M-19-4853_2243_AD010_L002_R1_001.fastq</a:t>
            </a:r>
          </a:p>
          <a:p>
            <a:pPr lvl="1"/>
            <a:r>
              <a:rPr lang="en-US" sz="2200" dirty="0"/>
              <a:t>M-19-4853_2243_AD010_L002_R2_001.fastq</a:t>
            </a:r>
          </a:p>
          <a:p>
            <a:pPr lvl="1"/>
            <a:r>
              <a:rPr lang="en-US" sz="2200" dirty="0"/>
              <a:t>M-19-4854_2244_AD011_L002_R1_001.fastq</a:t>
            </a:r>
          </a:p>
          <a:p>
            <a:pPr lvl="1"/>
            <a:r>
              <a:rPr lang="en-US" sz="2200" dirty="0"/>
              <a:t>M-19-4854_2244_AD011_L002_R2_001.fastq</a:t>
            </a:r>
          </a:p>
          <a:p>
            <a:pPr lvl="1"/>
            <a:endParaRPr lang="en-US" sz="2200" dirty="0"/>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NA">
            <a:extLst>
              <a:ext uri="{FF2B5EF4-FFF2-40B4-BE49-F238E27FC236}">
                <a16:creationId xmlns:a16="http://schemas.microsoft.com/office/drawing/2014/main" id="{99AACBFD-82D3-4C2D-A56F-1B03C0138C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Right Brace 3">
            <a:extLst>
              <a:ext uri="{FF2B5EF4-FFF2-40B4-BE49-F238E27FC236}">
                <a16:creationId xmlns:a16="http://schemas.microsoft.com/office/drawing/2014/main" id="{965EDB4D-5807-8044-BF98-69114A17424A}"/>
              </a:ext>
            </a:extLst>
          </p:cNvPr>
          <p:cNvSpPr/>
          <p:nvPr/>
        </p:nvSpPr>
        <p:spPr>
          <a:xfrm>
            <a:off x="7179733" y="3759200"/>
            <a:ext cx="135467" cy="55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B04BAA65-8F87-4242-990B-5DE1AD5C9E09}"/>
              </a:ext>
            </a:extLst>
          </p:cNvPr>
          <p:cNvSpPr/>
          <p:nvPr/>
        </p:nvSpPr>
        <p:spPr>
          <a:xfrm>
            <a:off x="7179733" y="4464593"/>
            <a:ext cx="135467" cy="55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41A0E5F-0F07-4C4E-9FC3-ED8F0B195149}"/>
              </a:ext>
            </a:extLst>
          </p:cNvPr>
          <p:cNvSpPr txBox="1"/>
          <p:nvPr/>
        </p:nvSpPr>
        <p:spPr>
          <a:xfrm>
            <a:off x="7400089" y="3761829"/>
            <a:ext cx="1173480" cy="369332"/>
          </a:xfrm>
          <a:prstGeom prst="rect">
            <a:avLst/>
          </a:prstGeom>
          <a:noFill/>
        </p:spPr>
        <p:txBody>
          <a:bodyPr wrap="square" rtlCol="0">
            <a:spAutoFit/>
          </a:bodyPr>
          <a:lstStyle/>
          <a:p>
            <a:r>
              <a:rPr lang="en-US" dirty="0"/>
              <a:t>S1</a:t>
            </a:r>
          </a:p>
        </p:txBody>
      </p:sp>
      <p:sp>
        <p:nvSpPr>
          <p:cNvPr id="13" name="TextBox 12">
            <a:extLst>
              <a:ext uri="{FF2B5EF4-FFF2-40B4-BE49-F238E27FC236}">
                <a16:creationId xmlns:a16="http://schemas.microsoft.com/office/drawing/2014/main" id="{52AE28A4-9A76-9549-8FDD-926F6DAE25D7}"/>
              </a:ext>
            </a:extLst>
          </p:cNvPr>
          <p:cNvSpPr txBox="1"/>
          <p:nvPr/>
        </p:nvSpPr>
        <p:spPr>
          <a:xfrm>
            <a:off x="7411935" y="4499085"/>
            <a:ext cx="1173480" cy="369332"/>
          </a:xfrm>
          <a:prstGeom prst="rect">
            <a:avLst/>
          </a:prstGeom>
          <a:noFill/>
        </p:spPr>
        <p:txBody>
          <a:bodyPr wrap="square" rtlCol="0">
            <a:spAutoFit/>
          </a:bodyPr>
          <a:lstStyle/>
          <a:p>
            <a:r>
              <a:rPr lang="en-US" dirty="0"/>
              <a:t>S2</a:t>
            </a:r>
          </a:p>
        </p:txBody>
      </p:sp>
      <p:sp>
        <p:nvSpPr>
          <p:cNvPr id="6" name="TextBox 5">
            <a:extLst>
              <a:ext uri="{FF2B5EF4-FFF2-40B4-BE49-F238E27FC236}">
                <a16:creationId xmlns:a16="http://schemas.microsoft.com/office/drawing/2014/main" id="{46DD81F0-FA2E-E163-6A74-8523E20D728E}"/>
              </a:ext>
            </a:extLst>
          </p:cNvPr>
          <p:cNvSpPr txBox="1"/>
          <p:nvPr/>
        </p:nvSpPr>
        <p:spPr>
          <a:xfrm>
            <a:off x="826379" y="5907270"/>
            <a:ext cx="8020209" cy="646331"/>
          </a:xfrm>
          <a:prstGeom prst="rect">
            <a:avLst/>
          </a:prstGeom>
          <a:noFill/>
        </p:spPr>
        <p:txBody>
          <a:bodyPr wrap="none" rtlCol="0">
            <a:spAutoFit/>
          </a:bodyPr>
          <a:lstStyle/>
          <a:p>
            <a:r>
              <a:rPr lang="en-SA" b="1" dirty="0"/>
              <a:t>NOTICE: this is not a “real” dataset. </a:t>
            </a:r>
            <a:r>
              <a:rPr lang="en-US" b="1" dirty="0"/>
              <a:t>A</a:t>
            </a:r>
            <a:r>
              <a:rPr lang="en-SA" b="1" dirty="0"/>
              <a:t>re only two samples randomly selected from </a:t>
            </a:r>
          </a:p>
          <a:p>
            <a:r>
              <a:rPr lang="en-SA" b="1" dirty="0"/>
              <a:t>my lab for il</a:t>
            </a:r>
            <a:r>
              <a:rPr lang="en-US" b="1" dirty="0"/>
              <a:t>l</a:t>
            </a:r>
            <a:r>
              <a:rPr lang="en-SA" b="1" dirty="0"/>
              <a:t>ustrative purposes.</a:t>
            </a:r>
          </a:p>
        </p:txBody>
      </p:sp>
    </p:spTree>
    <p:extLst>
      <p:ext uri="{BB962C8B-B14F-4D97-AF65-F5344CB8AC3E}">
        <p14:creationId xmlns:p14="http://schemas.microsoft.com/office/powerpoint/2010/main" val="1557703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DDD1-E9F1-014F-8A93-E024C191B9A5}"/>
              </a:ext>
            </a:extLst>
          </p:cNvPr>
          <p:cNvSpPr>
            <a:spLocks noGrp="1"/>
          </p:cNvSpPr>
          <p:nvPr>
            <p:ph type="title"/>
          </p:nvPr>
        </p:nvSpPr>
        <p:spPr>
          <a:xfrm>
            <a:off x="838200" y="186376"/>
            <a:ext cx="10515600" cy="1325563"/>
          </a:xfrm>
        </p:spPr>
        <p:txBody>
          <a:bodyPr/>
          <a:lstStyle/>
          <a:p>
            <a:r>
              <a:rPr lang="en-US" b="1" dirty="0"/>
              <a:t>1. QC Control &amp; Trimming (if needed)</a:t>
            </a:r>
          </a:p>
        </p:txBody>
      </p:sp>
      <p:pic>
        <p:nvPicPr>
          <p:cNvPr id="5" name="Content Placeholder 4" descr="A picture containing table&#10;&#10;Description automatically generated">
            <a:extLst>
              <a:ext uri="{FF2B5EF4-FFF2-40B4-BE49-F238E27FC236}">
                <a16:creationId xmlns:a16="http://schemas.microsoft.com/office/drawing/2014/main" id="{85BF3A00-FD3B-2F43-8A1F-A69C7EF7A0E6}"/>
              </a:ext>
            </a:extLst>
          </p:cNvPr>
          <p:cNvPicPr>
            <a:picLocks noGrp="1" noChangeAspect="1"/>
          </p:cNvPicPr>
          <p:nvPr>
            <p:ph idx="1"/>
          </p:nvPr>
        </p:nvPicPr>
        <p:blipFill rotWithShape="1">
          <a:blip r:embed="rId2"/>
          <a:srcRect r="76491"/>
          <a:stretch/>
        </p:blipFill>
        <p:spPr>
          <a:xfrm>
            <a:off x="838200" y="2547618"/>
            <a:ext cx="1413933" cy="2411946"/>
          </a:xfrm>
        </p:spPr>
      </p:pic>
      <p:pic>
        <p:nvPicPr>
          <p:cNvPr id="7" name="Content Placeholder 4" descr="A picture containing table&#10;&#10;Description automatically generated">
            <a:extLst>
              <a:ext uri="{FF2B5EF4-FFF2-40B4-BE49-F238E27FC236}">
                <a16:creationId xmlns:a16="http://schemas.microsoft.com/office/drawing/2014/main" id="{675E58BD-5724-5443-9ED5-E02D32F836FF}"/>
              </a:ext>
            </a:extLst>
          </p:cNvPr>
          <p:cNvPicPr>
            <a:picLocks noChangeAspect="1"/>
          </p:cNvPicPr>
          <p:nvPr/>
        </p:nvPicPr>
        <p:blipFill rotWithShape="1">
          <a:blip r:embed="rId2"/>
          <a:srcRect l="24453" r="16985" b="22045"/>
          <a:stretch/>
        </p:blipFill>
        <p:spPr>
          <a:xfrm>
            <a:off x="2179021" y="2634722"/>
            <a:ext cx="4020142" cy="2146093"/>
          </a:xfrm>
          <a:prstGeom prst="rect">
            <a:avLst/>
          </a:prstGeom>
        </p:spPr>
      </p:pic>
      <p:grpSp>
        <p:nvGrpSpPr>
          <p:cNvPr id="17" name="Group 16">
            <a:extLst>
              <a:ext uri="{FF2B5EF4-FFF2-40B4-BE49-F238E27FC236}">
                <a16:creationId xmlns:a16="http://schemas.microsoft.com/office/drawing/2014/main" id="{950D5239-B5A8-EE49-BDCF-740FD14B5D57}"/>
              </a:ext>
            </a:extLst>
          </p:cNvPr>
          <p:cNvGrpSpPr/>
          <p:nvPr/>
        </p:nvGrpSpPr>
        <p:grpSpPr>
          <a:xfrm>
            <a:off x="6096000" y="2501795"/>
            <a:ext cx="6096000" cy="2411946"/>
            <a:chOff x="6096000" y="1892767"/>
            <a:chExt cx="6096000" cy="2411946"/>
          </a:xfrm>
        </p:grpSpPr>
        <p:pic>
          <p:nvPicPr>
            <p:cNvPr id="11" name="Picture 10" descr="A picture containing table&#10;&#10;Description automatically generated">
              <a:extLst>
                <a:ext uri="{FF2B5EF4-FFF2-40B4-BE49-F238E27FC236}">
                  <a16:creationId xmlns:a16="http://schemas.microsoft.com/office/drawing/2014/main" id="{DB0DE1EC-653B-024B-8DC7-D6384F29BB8A}"/>
                </a:ext>
              </a:extLst>
            </p:cNvPr>
            <p:cNvPicPr>
              <a:picLocks noChangeAspect="1"/>
            </p:cNvPicPr>
            <p:nvPr/>
          </p:nvPicPr>
          <p:blipFill rotWithShape="1">
            <a:blip r:embed="rId3"/>
            <a:srcRect r="76944"/>
            <a:stretch/>
          </p:blipFill>
          <p:spPr>
            <a:xfrm>
              <a:off x="6096000" y="1892767"/>
              <a:ext cx="1486956" cy="2411946"/>
            </a:xfrm>
            <a:prstGeom prst="rect">
              <a:avLst/>
            </a:prstGeom>
          </p:spPr>
        </p:pic>
        <p:pic>
          <p:nvPicPr>
            <p:cNvPr id="12" name="Picture 11" descr="A picture containing table&#10;&#10;Description automatically generated">
              <a:extLst>
                <a:ext uri="{FF2B5EF4-FFF2-40B4-BE49-F238E27FC236}">
                  <a16:creationId xmlns:a16="http://schemas.microsoft.com/office/drawing/2014/main" id="{D5D43AC2-70BD-264B-8B0F-2BA1DC8E9276}"/>
                </a:ext>
              </a:extLst>
            </p:cNvPr>
            <p:cNvPicPr>
              <a:picLocks noChangeAspect="1"/>
            </p:cNvPicPr>
            <p:nvPr/>
          </p:nvPicPr>
          <p:blipFill rotWithShape="1">
            <a:blip r:embed="rId3"/>
            <a:srcRect l="23472" r="19444" b="23437"/>
            <a:stretch/>
          </p:blipFill>
          <p:spPr>
            <a:xfrm>
              <a:off x="7510605" y="1892767"/>
              <a:ext cx="4681395" cy="2348172"/>
            </a:xfrm>
            <a:prstGeom prst="rect">
              <a:avLst/>
            </a:prstGeom>
          </p:spPr>
        </p:pic>
      </p:grpSp>
      <p:cxnSp>
        <p:nvCxnSpPr>
          <p:cNvPr id="14" name="Straight Connector 13">
            <a:extLst>
              <a:ext uri="{FF2B5EF4-FFF2-40B4-BE49-F238E27FC236}">
                <a16:creationId xmlns:a16="http://schemas.microsoft.com/office/drawing/2014/main" id="{76A92823-18D1-C249-8361-B74AF0AFBBBA}"/>
              </a:ext>
            </a:extLst>
          </p:cNvPr>
          <p:cNvCxnSpPr/>
          <p:nvPr/>
        </p:nvCxnSpPr>
        <p:spPr>
          <a:xfrm>
            <a:off x="5992838" y="1690688"/>
            <a:ext cx="0" cy="3826412"/>
          </a:xfrm>
          <a:prstGeom prst="line">
            <a:avLst/>
          </a:prstGeom>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4A2592F5-3E8E-2BDB-1A17-4C886ADFCCDA}"/>
              </a:ext>
            </a:extLst>
          </p:cNvPr>
          <p:cNvSpPr txBox="1"/>
          <p:nvPr/>
        </p:nvSpPr>
        <p:spPr>
          <a:xfrm>
            <a:off x="740511" y="1529105"/>
            <a:ext cx="6097978" cy="369332"/>
          </a:xfrm>
          <a:prstGeom prst="rect">
            <a:avLst/>
          </a:prstGeom>
          <a:noFill/>
        </p:spPr>
        <p:txBody>
          <a:bodyPr wrap="square">
            <a:spAutoFit/>
          </a:bodyPr>
          <a:lstStyle/>
          <a:p>
            <a:r>
              <a:rPr lang="en-US" dirty="0"/>
              <a:t>Initial Quality Analysis – FastQC (S1 – Raw)</a:t>
            </a:r>
            <a:endParaRPr lang="en-SA" dirty="0"/>
          </a:p>
        </p:txBody>
      </p:sp>
    </p:spTree>
    <p:extLst>
      <p:ext uri="{BB962C8B-B14F-4D97-AF65-F5344CB8AC3E}">
        <p14:creationId xmlns:p14="http://schemas.microsoft.com/office/powerpoint/2010/main" val="1886784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FBC70B2A-45EC-9049-8E66-A53231C2B690}"/>
              </a:ext>
            </a:extLst>
          </p:cNvPr>
          <p:cNvGrpSpPr/>
          <p:nvPr/>
        </p:nvGrpSpPr>
        <p:grpSpPr>
          <a:xfrm>
            <a:off x="6273756" y="2078489"/>
            <a:ext cx="5918244" cy="2601100"/>
            <a:chOff x="6273756" y="2078489"/>
            <a:chExt cx="5918244" cy="2601100"/>
          </a:xfrm>
        </p:grpSpPr>
        <p:pic>
          <p:nvPicPr>
            <p:cNvPr id="13" name="Picture 12" descr="A picture containing graphical user interface&#10;&#10;Description automatically generated">
              <a:extLst>
                <a:ext uri="{FF2B5EF4-FFF2-40B4-BE49-F238E27FC236}">
                  <a16:creationId xmlns:a16="http://schemas.microsoft.com/office/drawing/2014/main" id="{40C0B94D-757D-8E49-81B7-73B9720DDBE9}"/>
                </a:ext>
              </a:extLst>
            </p:cNvPr>
            <p:cNvPicPr>
              <a:picLocks noChangeAspect="1"/>
            </p:cNvPicPr>
            <p:nvPr/>
          </p:nvPicPr>
          <p:blipFill rotWithShape="1">
            <a:blip r:embed="rId2"/>
            <a:srcRect r="76096"/>
            <a:stretch/>
          </p:blipFill>
          <p:spPr>
            <a:xfrm>
              <a:off x="6273756" y="2078489"/>
              <a:ext cx="1516461" cy="26011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FA66B0E8-748A-4C40-9B18-B86F28733BE5}"/>
                </a:ext>
              </a:extLst>
            </p:cNvPr>
            <p:cNvPicPr>
              <a:picLocks noChangeAspect="1"/>
            </p:cNvPicPr>
            <p:nvPr/>
          </p:nvPicPr>
          <p:blipFill rotWithShape="1">
            <a:blip r:embed="rId2"/>
            <a:srcRect l="24626" r="15653" b="23454"/>
            <a:stretch/>
          </p:blipFill>
          <p:spPr>
            <a:xfrm>
              <a:off x="7676276" y="2078489"/>
              <a:ext cx="4515724" cy="2373138"/>
            </a:xfrm>
            <a:prstGeom prst="rect">
              <a:avLst/>
            </a:prstGeom>
          </p:spPr>
        </p:pic>
      </p:grpSp>
      <p:cxnSp>
        <p:nvCxnSpPr>
          <p:cNvPr id="14" name="Straight Connector 13">
            <a:extLst>
              <a:ext uri="{FF2B5EF4-FFF2-40B4-BE49-F238E27FC236}">
                <a16:creationId xmlns:a16="http://schemas.microsoft.com/office/drawing/2014/main" id="{76A92823-18D1-C249-8361-B74AF0AFBBBA}"/>
              </a:ext>
            </a:extLst>
          </p:cNvPr>
          <p:cNvCxnSpPr>
            <a:cxnSpLocks/>
          </p:cNvCxnSpPr>
          <p:nvPr/>
        </p:nvCxnSpPr>
        <p:spPr>
          <a:xfrm>
            <a:off x="6096000" y="1690688"/>
            <a:ext cx="0" cy="4428758"/>
          </a:xfrm>
          <a:prstGeom prst="line">
            <a:avLst/>
          </a:prstGeom>
        </p:spPr>
        <p:style>
          <a:lnRef idx="3">
            <a:schemeClr val="accent1"/>
          </a:lnRef>
          <a:fillRef idx="0">
            <a:schemeClr val="accent1"/>
          </a:fillRef>
          <a:effectRef idx="2">
            <a:schemeClr val="accent1"/>
          </a:effectRef>
          <a:fontRef idx="minor">
            <a:schemeClr val="tx1"/>
          </a:fontRef>
        </p:style>
      </p:cxnSp>
      <p:grpSp>
        <p:nvGrpSpPr>
          <p:cNvPr id="19" name="Group 18">
            <a:extLst>
              <a:ext uri="{FF2B5EF4-FFF2-40B4-BE49-F238E27FC236}">
                <a16:creationId xmlns:a16="http://schemas.microsoft.com/office/drawing/2014/main" id="{92038891-6111-AD46-9D3A-FD2F380B78F2}"/>
              </a:ext>
            </a:extLst>
          </p:cNvPr>
          <p:cNvGrpSpPr/>
          <p:nvPr/>
        </p:nvGrpSpPr>
        <p:grpSpPr>
          <a:xfrm>
            <a:off x="94170" y="1578442"/>
            <a:ext cx="5867569" cy="3701114"/>
            <a:chOff x="94170" y="1578442"/>
            <a:chExt cx="5867569" cy="3701114"/>
          </a:xfrm>
        </p:grpSpPr>
        <p:pic>
          <p:nvPicPr>
            <p:cNvPr id="10" name="Picture 9" descr="A picture containing graphical user interface&#10;&#10;Description automatically generated">
              <a:extLst>
                <a:ext uri="{FF2B5EF4-FFF2-40B4-BE49-F238E27FC236}">
                  <a16:creationId xmlns:a16="http://schemas.microsoft.com/office/drawing/2014/main" id="{8E6E5A9D-B091-0345-86DD-CC941447F6F1}"/>
                </a:ext>
              </a:extLst>
            </p:cNvPr>
            <p:cNvPicPr>
              <a:picLocks noChangeAspect="1"/>
            </p:cNvPicPr>
            <p:nvPr/>
          </p:nvPicPr>
          <p:blipFill rotWithShape="1">
            <a:blip r:embed="rId3"/>
            <a:srcRect t="-1" r="71385" b="897"/>
            <a:stretch/>
          </p:blipFill>
          <p:spPr>
            <a:xfrm>
              <a:off x="94170" y="1578442"/>
              <a:ext cx="2248620" cy="3701114"/>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512E13BD-3E37-204C-B474-85CB8D266E20}"/>
                </a:ext>
              </a:extLst>
            </p:cNvPr>
            <p:cNvPicPr>
              <a:picLocks noChangeAspect="1"/>
            </p:cNvPicPr>
            <p:nvPr/>
          </p:nvPicPr>
          <p:blipFill rotWithShape="1">
            <a:blip r:embed="rId3"/>
            <a:srcRect l="29673" t="3407" r="2365" b="27563"/>
            <a:stretch/>
          </p:blipFill>
          <p:spPr>
            <a:xfrm>
              <a:off x="2179580" y="2516109"/>
              <a:ext cx="3782159" cy="1825781"/>
            </a:xfrm>
            <a:prstGeom prst="rect">
              <a:avLst/>
            </a:prstGeom>
          </p:spPr>
        </p:pic>
      </p:grpSp>
      <p:sp>
        <p:nvSpPr>
          <p:cNvPr id="5" name="Title 1">
            <a:extLst>
              <a:ext uri="{FF2B5EF4-FFF2-40B4-BE49-F238E27FC236}">
                <a16:creationId xmlns:a16="http://schemas.microsoft.com/office/drawing/2014/main" id="{33F2D483-6A37-92A3-0D41-F74426B4B7E4}"/>
              </a:ext>
            </a:extLst>
          </p:cNvPr>
          <p:cNvSpPr txBox="1">
            <a:spLocks/>
          </p:cNvSpPr>
          <p:nvPr/>
        </p:nvSpPr>
        <p:spPr>
          <a:xfrm>
            <a:off x="1676400" y="-733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1. QC Control &amp; Trimming (if needed)</a:t>
            </a:r>
          </a:p>
        </p:txBody>
      </p:sp>
      <p:sp>
        <p:nvSpPr>
          <p:cNvPr id="6" name="TextBox 5">
            <a:extLst>
              <a:ext uri="{FF2B5EF4-FFF2-40B4-BE49-F238E27FC236}">
                <a16:creationId xmlns:a16="http://schemas.microsoft.com/office/drawing/2014/main" id="{E400194B-2B08-81D3-A2AF-5D0DF164059A}"/>
              </a:ext>
            </a:extLst>
          </p:cNvPr>
          <p:cNvSpPr txBox="1"/>
          <p:nvPr/>
        </p:nvSpPr>
        <p:spPr>
          <a:xfrm>
            <a:off x="645508" y="1111377"/>
            <a:ext cx="6097978" cy="369332"/>
          </a:xfrm>
          <a:prstGeom prst="rect">
            <a:avLst/>
          </a:prstGeom>
          <a:noFill/>
        </p:spPr>
        <p:txBody>
          <a:bodyPr wrap="square">
            <a:spAutoFit/>
          </a:bodyPr>
          <a:lstStyle/>
          <a:p>
            <a:r>
              <a:rPr lang="en-US" dirty="0"/>
              <a:t>Initial Quality Analysis – FastQC (S2 – Raw)</a:t>
            </a:r>
            <a:endParaRPr lang="en-SA" dirty="0"/>
          </a:p>
        </p:txBody>
      </p:sp>
      <p:sp>
        <p:nvSpPr>
          <p:cNvPr id="7" name="TextBox 6">
            <a:extLst>
              <a:ext uri="{FF2B5EF4-FFF2-40B4-BE49-F238E27FC236}">
                <a16:creationId xmlns:a16="http://schemas.microsoft.com/office/drawing/2014/main" id="{78553E8C-082D-4B2D-65B4-E4C5C570ECAC}"/>
              </a:ext>
            </a:extLst>
          </p:cNvPr>
          <p:cNvSpPr txBox="1"/>
          <p:nvPr/>
        </p:nvSpPr>
        <p:spPr>
          <a:xfrm>
            <a:off x="4070659" y="6218947"/>
            <a:ext cx="4688848" cy="369332"/>
          </a:xfrm>
          <a:prstGeom prst="rect">
            <a:avLst/>
          </a:prstGeom>
          <a:noFill/>
        </p:spPr>
        <p:txBody>
          <a:bodyPr wrap="none" rtlCol="0">
            <a:spAutoFit/>
          </a:bodyPr>
          <a:lstStyle/>
          <a:p>
            <a:r>
              <a:rPr lang="en-SA" dirty="0"/>
              <a:t>We have adapters and dups. </a:t>
            </a:r>
            <a:r>
              <a:rPr lang="en-US" dirty="0"/>
              <a:t>W</a:t>
            </a:r>
            <a:r>
              <a:rPr lang="en-SA" dirty="0"/>
              <a:t>e need to trimm!</a:t>
            </a:r>
          </a:p>
        </p:txBody>
      </p:sp>
    </p:spTree>
    <p:extLst>
      <p:ext uri="{BB962C8B-B14F-4D97-AF65-F5344CB8AC3E}">
        <p14:creationId xmlns:p14="http://schemas.microsoft.com/office/powerpoint/2010/main" val="117185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0A19BDA-40B6-4DE7-81A4-6B1F1E40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45">
            <a:extLst>
              <a:ext uri="{FF2B5EF4-FFF2-40B4-BE49-F238E27FC236}">
                <a16:creationId xmlns:a16="http://schemas.microsoft.com/office/drawing/2014/main" id="{0A628AD8-1356-4BF5-8A59-3549B2C7C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6">
            <a:extLst>
              <a:ext uri="{FF2B5EF4-FFF2-40B4-BE49-F238E27FC236}">
                <a16:creationId xmlns:a16="http://schemas.microsoft.com/office/drawing/2014/main" id="{9F2E6F73-36C2-4E56-AB0C-4D6936FF5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8AA5DD19-98A6-4E28-999C-2C074B9CBF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99535B11-4A49-4A02-9CB6-3F8A60128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C1BE9D3-3C8E-3349-A50A-F97CAFE49844}"/>
              </a:ext>
            </a:extLst>
          </p:cNvPr>
          <p:cNvSpPr>
            <a:spLocks noGrp="1"/>
          </p:cNvSpPr>
          <p:nvPr>
            <p:ph type="title"/>
          </p:nvPr>
        </p:nvSpPr>
        <p:spPr>
          <a:xfrm>
            <a:off x="964760" y="804328"/>
            <a:ext cx="6091312" cy="1205821"/>
          </a:xfrm>
        </p:spPr>
        <p:txBody>
          <a:bodyPr>
            <a:normAutofit/>
          </a:bodyPr>
          <a:lstStyle/>
          <a:p>
            <a:r>
              <a:rPr lang="en-US" sz="4000" dirty="0">
                <a:solidFill>
                  <a:srgbClr val="FEFFFF"/>
                </a:solidFill>
              </a:rPr>
              <a:t>Trimming and quality control </a:t>
            </a:r>
          </a:p>
        </p:txBody>
      </p:sp>
      <p:pic>
        <p:nvPicPr>
          <p:cNvPr id="5" name="Picture 4" descr="Text&#10;&#10;Description automatically generated">
            <a:extLst>
              <a:ext uri="{FF2B5EF4-FFF2-40B4-BE49-F238E27FC236}">
                <a16:creationId xmlns:a16="http://schemas.microsoft.com/office/drawing/2014/main" id="{8AECA926-3EDD-C140-A241-07F31E6534BA}"/>
              </a:ext>
            </a:extLst>
          </p:cNvPr>
          <p:cNvPicPr>
            <a:picLocks noChangeAspect="1"/>
          </p:cNvPicPr>
          <p:nvPr/>
        </p:nvPicPr>
        <p:blipFill>
          <a:blip r:embed="rId2"/>
          <a:stretch>
            <a:fillRect/>
          </a:stretch>
        </p:blipFill>
        <p:spPr>
          <a:xfrm>
            <a:off x="7823805" y="642708"/>
            <a:ext cx="4029811" cy="2095501"/>
          </a:xfrm>
          <a:prstGeom prst="rect">
            <a:avLst/>
          </a:prstGeom>
        </p:spPr>
      </p:pic>
      <p:sp>
        <p:nvSpPr>
          <p:cNvPr id="3" name="Content Placeholder 2">
            <a:extLst>
              <a:ext uri="{FF2B5EF4-FFF2-40B4-BE49-F238E27FC236}">
                <a16:creationId xmlns:a16="http://schemas.microsoft.com/office/drawing/2014/main" id="{B2268710-79B4-674D-838E-D4D2F4681A0C}"/>
              </a:ext>
            </a:extLst>
          </p:cNvPr>
          <p:cNvSpPr>
            <a:spLocks noGrp="1"/>
          </p:cNvSpPr>
          <p:nvPr>
            <p:ph idx="1"/>
          </p:nvPr>
        </p:nvSpPr>
        <p:spPr>
          <a:xfrm>
            <a:off x="1282189" y="2838292"/>
            <a:ext cx="5773883" cy="3563159"/>
          </a:xfrm>
        </p:spPr>
        <p:txBody>
          <a:bodyPr>
            <a:normAutofit/>
          </a:bodyPr>
          <a:lstStyle/>
          <a:p>
            <a:r>
              <a:rPr lang="en-US" sz="2400" dirty="0"/>
              <a:t>Alternative approach: </a:t>
            </a:r>
            <a:r>
              <a:rPr lang="en-US" sz="2400" dirty="0" err="1"/>
              <a:t>Trimommatic</a:t>
            </a:r>
            <a:endParaRPr lang="en-US" sz="2400" dirty="0"/>
          </a:p>
          <a:p>
            <a:pPr marL="0" indent="0">
              <a:buNone/>
            </a:pPr>
            <a:r>
              <a:rPr lang="en-US" sz="2400" dirty="0"/>
              <a:t>remove adapters, trimming considering a minimum read length of 35 bp and a minimum </a:t>
            </a:r>
            <a:r>
              <a:rPr lang="en-US" sz="2400" dirty="0" err="1"/>
              <a:t>Phred</a:t>
            </a:r>
            <a:r>
              <a:rPr lang="en-US" sz="2400" dirty="0"/>
              <a:t>-quality score of 25</a:t>
            </a:r>
          </a:p>
          <a:p>
            <a:endParaRPr lang="en-US" sz="2400" dirty="0"/>
          </a:p>
          <a:p>
            <a:endParaRPr lang="en-US" sz="2400" dirty="0"/>
          </a:p>
        </p:txBody>
      </p:sp>
      <p:pic>
        <p:nvPicPr>
          <p:cNvPr id="7" name="Graphic 6" descr="Checkmark">
            <a:extLst>
              <a:ext uri="{FF2B5EF4-FFF2-40B4-BE49-F238E27FC236}">
                <a16:creationId xmlns:a16="http://schemas.microsoft.com/office/drawing/2014/main" id="{A872BBB2-63F7-4758-86E4-9A61932D1C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3960" y="2738209"/>
            <a:ext cx="1833639" cy="1833639"/>
          </a:xfrm>
          <a:prstGeom prst="rect">
            <a:avLst/>
          </a:prstGeom>
        </p:spPr>
      </p:pic>
      <p:pic>
        <p:nvPicPr>
          <p:cNvPr id="8" name="Picture 7" descr="Text&#10;&#10;Description automatically generated">
            <a:extLst>
              <a:ext uri="{FF2B5EF4-FFF2-40B4-BE49-F238E27FC236}">
                <a16:creationId xmlns:a16="http://schemas.microsoft.com/office/drawing/2014/main" id="{60771E8C-9107-C743-A289-6A5B980A3635}"/>
              </a:ext>
            </a:extLst>
          </p:cNvPr>
          <p:cNvPicPr>
            <a:picLocks noChangeAspect="1"/>
          </p:cNvPicPr>
          <p:nvPr/>
        </p:nvPicPr>
        <p:blipFill>
          <a:blip r:embed="rId5"/>
          <a:stretch>
            <a:fillRect/>
          </a:stretch>
        </p:blipFill>
        <p:spPr>
          <a:xfrm>
            <a:off x="7823805" y="4502062"/>
            <a:ext cx="4106057" cy="2217270"/>
          </a:xfrm>
          <a:prstGeom prst="rect">
            <a:avLst/>
          </a:prstGeom>
        </p:spPr>
      </p:pic>
      <p:sp>
        <p:nvSpPr>
          <p:cNvPr id="9" name="TextBox 8">
            <a:extLst>
              <a:ext uri="{FF2B5EF4-FFF2-40B4-BE49-F238E27FC236}">
                <a16:creationId xmlns:a16="http://schemas.microsoft.com/office/drawing/2014/main" id="{F5D2D8E3-6C9C-9544-A158-FE92A9C61276}"/>
              </a:ext>
            </a:extLst>
          </p:cNvPr>
          <p:cNvSpPr txBox="1"/>
          <p:nvPr/>
        </p:nvSpPr>
        <p:spPr>
          <a:xfrm>
            <a:off x="11282289" y="154745"/>
            <a:ext cx="571327" cy="369332"/>
          </a:xfrm>
          <a:prstGeom prst="rect">
            <a:avLst/>
          </a:prstGeom>
          <a:noFill/>
        </p:spPr>
        <p:txBody>
          <a:bodyPr wrap="square" rtlCol="0">
            <a:spAutoFit/>
          </a:bodyPr>
          <a:lstStyle/>
          <a:p>
            <a:r>
              <a:rPr lang="en-US" dirty="0"/>
              <a:t>S1</a:t>
            </a:r>
          </a:p>
        </p:txBody>
      </p:sp>
      <p:sp>
        <p:nvSpPr>
          <p:cNvPr id="20" name="TextBox 19">
            <a:extLst>
              <a:ext uri="{FF2B5EF4-FFF2-40B4-BE49-F238E27FC236}">
                <a16:creationId xmlns:a16="http://schemas.microsoft.com/office/drawing/2014/main" id="{8910A8C2-AECE-5041-81CC-A14064365ED4}"/>
              </a:ext>
            </a:extLst>
          </p:cNvPr>
          <p:cNvSpPr txBox="1"/>
          <p:nvPr/>
        </p:nvSpPr>
        <p:spPr>
          <a:xfrm>
            <a:off x="11373062" y="4063397"/>
            <a:ext cx="571327" cy="369332"/>
          </a:xfrm>
          <a:prstGeom prst="rect">
            <a:avLst/>
          </a:prstGeom>
          <a:noFill/>
        </p:spPr>
        <p:txBody>
          <a:bodyPr wrap="square" rtlCol="0">
            <a:spAutoFit/>
          </a:bodyPr>
          <a:lstStyle/>
          <a:p>
            <a:r>
              <a:rPr lang="en-US" dirty="0"/>
              <a:t>S2</a:t>
            </a:r>
          </a:p>
        </p:txBody>
      </p:sp>
    </p:spTree>
    <p:extLst>
      <p:ext uri="{BB962C8B-B14F-4D97-AF65-F5344CB8AC3E}">
        <p14:creationId xmlns:p14="http://schemas.microsoft.com/office/powerpoint/2010/main" val="1334049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003E-614A-AA4F-9CAB-6297E337372F}"/>
              </a:ext>
            </a:extLst>
          </p:cNvPr>
          <p:cNvSpPr>
            <a:spLocks noGrp="1"/>
          </p:cNvSpPr>
          <p:nvPr>
            <p:ph type="title"/>
          </p:nvPr>
        </p:nvSpPr>
        <p:spPr/>
        <p:txBody>
          <a:bodyPr/>
          <a:lstStyle/>
          <a:p>
            <a:r>
              <a:rPr lang="en-US" b="1" dirty="0"/>
              <a:t>Quality after Trimming (Sample S1)</a:t>
            </a:r>
          </a:p>
        </p:txBody>
      </p:sp>
      <p:grpSp>
        <p:nvGrpSpPr>
          <p:cNvPr id="4" name="Group 3">
            <a:extLst>
              <a:ext uri="{FF2B5EF4-FFF2-40B4-BE49-F238E27FC236}">
                <a16:creationId xmlns:a16="http://schemas.microsoft.com/office/drawing/2014/main" id="{151204E9-743E-CF40-9B6E-16072F283299}"/>
              </a:ext>
            </a:extLst>
          </p:cNvPr>
          <p:cNvGrpSpPr/>
          <p:nvPr/>
        </p:nvGrpSpPr>
        <p:grpSpPr>
          <a:xfrm>
            <a:off x="6108499" y="1690688"/>
            <a:ext cx="6096000" cy="2411946"/>
            <a:chOff x="6096000" y="1892767"/>
            <a:chExt cx="6096000" cy="2411946"/>
          </a:xfrm>
        </p:grpSpPr>
        <p:pic>
          <p:nvPicPr>
            <p:cNvPr id="5" name="Picture 4" descr="A picture containing table&#10;&#10;Description automatically generated">
              <a:extLst>
                <a:ext uri="{FF2B5EF4-FFF2-40B4-BE49-F238E27FC236}">
                  <a16:creationId xmlns:a16="http://schemas.microsoft.com/office/drawing/2014/main" id="{50C964E7-89A5-414C-95D2-3FF04DFBB5CF}"/>
                </a:ext>
              </a:extLst>
            </p:cNvPr>
            <p:cNvPicPr>
              <a:picLocks noChangeAspect="1"/>
            </p:cNvPicPr>
            <p:nvPr/>
          </p:nvPicPr>
          <p:blipFill rotWithShape="1">
            <a:blip r:embed="rId2"/>
            <a:srcRect r="76944"/>
            <a:stretch/>
          </p:blipFill>
          <p:spPr>
            <a:xfrm>
              <a:off x="6096000" y="1892767"/>
              <a:ext cx="1486956" cy="2411946"/>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E126FBA-B12F-D749-BBA2-DA59D4E8BC17}"/>
                </a:ext>
              </a:extLst>
            </p:cNvPr>
            <p:cNvPicPr>
              <a:picLocks noChangeAspect="1"/>
            </p:cNvPicPr>
            <p:nvPr/>
          </p:nvPicPr>
          <p:blipFill rotWithShape="1">
            <a:blip r:embed="rId2"/>
            <a:srcRect l="23472" r="19444" b="23437"/>
            <a:stretch/>
          </p:blipFill>
          <p:spPr>
            <a:xfrm>
              <a:off x="7510605" y="1892767"/>
              <a:ext cx="4681395" cy="2348172"/>
            </a:xfrm>
            <a:prstGeom prst="rect">
              <a:avLst/>
            </a:prstGeom>
          </p:spPr>
        </p:pic>
      </p:grpSp>
      <p:pic>
        <p:nvPicPr>
          <p:cNvPr id="7" name="Content Placeholder 4" descr="A picture containing table&#10;&#10;Description automatically generated">
            <a:extLst>
              <a:ext uri="{FF2B5EF4-FFF2-40B4-BE49-F238E27FC236}">
                <a16:creationId xmlns:a16="http://schemas.microsoft.com/office/drawing/2014/main" id="{8083A2E3-8100-3B47-8047-CF28E4CE7985}"/>
              </a:ext>
            </a:extLst>
          </p:cNvPr>
          <p:cNvPicPr>
            <a:picLocks noChangeAspect="1"/>
          </p:cNvPicPr>
          <p:nvPr/>
        </p:nvPicPr>
        <p:blipFill rotWithShape="1">
          <a:blip r:embed="rId3"/>
          <a:srcRect r="76491"/>
          <a:stretch/>
        </p:blipFill>
        <p:spPr>
          <a:xfrm>
            <a:off x="825703" y="1679189"/>
            <a:ext cx="1413933" cy="2411946"/>
          </a:xfrm>
          <a:prstGeom prst="rect">
            <a:avLst/>
          </a:prstGeom>
        </p:spPr>
      </p:pic>
      <p:pic>
        <p:nvPicPr>
          <p:cNvPr id="8" name="Content Placeholder 4" descr="A picture containing table&#10;&#10;Description automatically generated">
            <a:extLst>
              <a:ext uri="{FF2B5EF4-FFF2-40B4-BE49-F238E27FC236}">
                <a16:creationId xmlns:a16="http://schemas.microsoft.com/office/drawing/2014/main" id="{D6BBBF7F-F841-C041-949C-05C6A66D9423}"/>
              </a:ext>
            </a:extLst>
          </p:cNvPr>
          <p:cNvPicPr>
            <a:picLocks noChangeAspect="1"/>
          </p:cNvPicPr>
          <p:nvPr/>
        </p:nvPicPr>
        <p:blipFill rotWithShape="1">
          <a:blip r:embed="rId3"/>
          <a:srcRect l="24453" r="16985" b="22045"/>
          <a:stretch/>
        </p:blipFill>
        <p:spPr>
          <a:xfrm>
            <a:off x="2063361" y="1679188"/>
            <a:ext cx="4020142" cy="2146093"/>
          </a:xfrm>
          <a:prstGeom prst="rect">
            <a:avLst/>
          </a:prstGeom>
        </p:spPr>
      </p:pic>
      <p:sp>
        <p:nvSpPr>
          <p:cNvPr id="9" name="TextBox 8">
            <a:extLst>
              <a:ext uri="{FF2B5EF4-FFF2-40B4-BE49-F238E27FC236}">
                <a16:creationId xmlns:a16="http://schemas.microsoft.com/office/drawing/2014/main" id="{77896793-A528-3140-9A1A-4BC62572E128}"/>
              </a:ext>
            </a:extLst>
          </p:cNvPr>
          <p:cNvSpPr txBox="1"/>
          <p:nvPr/>
        </p:nvSpPr>
        <p:spPr>
          <a:xfrm rot="16200000">
            <a:off x="-623018" y="2711994"/>
            <a:ext cx="2124221" cy="369332"/>
          </a:xfrm>
          <a:prstGeom prst="rect">
            <a:avLst/>
          </a:prstGeom>
          <a:noFill/>
        </p:spPr>
        <p:txBody>
          <a:bodyPr wrap="square" rtlCol="0">
            <a:spAutoFit/>
          </a:bodyPr>
          <a:lstStyle/>
          <a:p>
            <a:pPr algn="ctr"/>
            <a:r>
              <a:rPr lang="en-US" b="1" dirty="0"/>
              <a:t>BEFORE</a:t>
            </a:r>
          </a:p>
        </p:txBody>
      </p:sp>
      <p:pic>
        <p:nvPicPr>
          <p:cNvPr id="11" name="Picture 10" descr="A picture containing graphical user interface&#10;&#10;Description automatically generated">
            <a:extLst>
              <a:ext uri="{FF2B5EF4-FFF2-40B4-BE49-F238E27FC236}">
                <a16:creationId xmlns:a16="http://schemas.microsoft.com/office/drawing/2014/main" id="{586ABA35-8086-A64C-8980-3788832051E4}"/>
              </a:ext>
            </a:extLst>
          </p:cNvPr>
          <p:cNvPicPr>
            <a:picLocks noChangeAspect="1"/>
          </p:cNvPicPr>
          <p:nvPr/>
        </p:nvPicPr>
        <p:blipFill>
          <a:blip r:embed="rId4"/>
          <a:stretch>
            <a:fillRect/>
          </a:stretch>
        </p:blipFill>
        <p:spPr>
          <a:xfrm>
            <a:off x="838200" y="4228213"/>
            <a:ext cx="5055923" cy="2353972"/>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7A6A439C-53C9-774C-8BE7-D6C9598BCC3A}"/>
              </a:ext>
            </a:extLst>
          </p:cNvPr>
          <p:cNvPicPr>
            <a:picLocks noChangeAspect="1"/>
          </p:cNvPicPr>
          <p:nvPr/>
        </p:nvPicPr>
        <p:blipFill>
          <a:blip r:embed="rId5"/>
          <a:stretch>
            <a:fillRect/>
          </a:stretch>
        </p:blipFill>
        <p:spPr>
          <a:xfrm>
            <a:off x="6108499" y="4102634"/>
            <a:ext cx="5454245" cy="2575462"/>
          </a:xfrm>
          <a:prstGeom prst="rect">
            <a:avLst/>
          </a:prstGeom>
        </p:spPr>
      </p:pic>
      <p:sp>
        <p:nvSpPr>
          <p:cNvPr id="14" name="TextBox 13">
            <a:extLst>
              <a:ext uri="{FF2B5EF4-FFF2-40B4-BE49-F238E27FC236}">
                <a16:creationId xmlns:a16="http://schemas.microsoft.com/office/drawing/2014/main" id="{995D6D9D-A1AD-CA42-A843-3C22846B7364}"/>
              </a:ext>
            </a:extLst>
          </p:cNvPr>
          <p:cNvSpPr txBox="1"/>
          <p:nvPr/>
        </p:nvSpPr>
        <p:spPr>
          <a:xfrm rot="16200000">
            <a:off x="-515765" y="5320210"/>
            <a:ext cx="2124221" cy="369332"/>
          </a:xfrm>
          <a:prstGeom prst="rect">
            <a:avLst/>
          </a:prstGeom>
          <a:noFill/>
        </p:spPr>
        <p:txBody>
          <a:bodyPr wrap="square" rtlCol="0">
            <a:spAutoFit/>
          </a:bodyPr>
          <a:lstStyle/>
          <a:p>
            <a:pPr algn="ctr"/>
            <a:r>
              <a:rPr lang="en-US" b="1" dirty="0"/>
              <a:t>AFTER</a:t>
            </a:r>
          </a:p>
        </p:txBody>
      </p:sp>
    </p:spTree>
    <p:extLst>
      <p:ext uri="{BB962C8B-B14F-4D97-AF65-F5344CB8AC3E}">
        <p14:creationId xmlns:p14="http://schemas.microsoft.com/office/powerpoint/2010/main" val="429421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71ED-4FDC-664C-9BCE-9F58121A7189}"/>
              </a:ext>
            </a:extLst>
          </p:cNvPr>
          <p:cNvSpPr>
            <a:spLocks noGrp="1"/>
          </p:cNvSpPr>
          <p:nvPr>
            <p:ph type="title"/>
          </p:nvPr>
        </p:nvSpPr>
        <p:spPr>
          <a:xfrm>
            <a:off x="838200" y="0"/>
            <a:ext cx="10515600" cy="1325563"/>
          </a:xfrm>
        </p:spPr>
        <p:txBody>
          <a:bodyPr/>
          <a:lstStyle/>
          <a:p>
            <a:r>
              <a:rPr lang="en-US" b="1" dirty="0"/>
              <a:t>Quality after Trimming (S1) - Adapters</a:t>
            </a:r>
          </a:p>
        </p:txBody>
      </p:sp>
      <p:pic>
        <p:nvPicPr>
          <p:cNvPr id="10" name="Content Placeholder 9">
            <a:extLst>
              <a:ext uri="{FF2B5EF4-FFF2-40B4-BE49-F238E27FC236}">
                <a16:creationId xmlns:a16="http://schemas.microsoft.com/office/drawing/2014/main" id="{05639626-B021-1644-A278-D519802D398E}"/>
              </a:ext>
              <a:ext uri="{C183D7F6-B498-43B3-948B-1728B52AA6E4}">
                <adec:decorative xmlns:adec="http://schemas.microsoft.com/office/drawing/2017/decorative" val="1"/>
              </a:ext>
            </a:extLst>
          </p:cNvPr>
          <p:cNvPicPr>
            <a:picLocks noGrp="1" noChangeAspect="1"/>
          </p:cNvPicPr>
          <p:nvPr>
            <p:ph idx="1"/>
          </p:nvPr>
        </p:nvPicPr>
        <p:blipFill>
          <a:blip r:embed="rId2"/>
          <a:stretch>
            <a:fillRect/>
          </a:stretch>
        </p:blipFill>
        <p:spPr>
          <a:xfrm>
            <a:off x="1381269" y="911759"/>
            <a:ext cx="3602267" cy="2701700"/>
          </a:xfrm>
        </p:spPr>
      </p:pic>
      <p:sp>
        <p:nvSpPr>
          <p:cNvPr id="5" name="TextBox 4">
            <a:extLst>
              <a:ext uri="{FF2B5EF4-FFF2-40B4-BE49-F238E27FC236}">
                <a16:creationId xmlns:a16="http://schemas.microsoft.com/office/drawing/2014/main" id="{D253AE92-1AF0-CA40-9E56-E6BD38C3E8D8}"/>
              </a:ext>
            </a:extLst>
          </p:cNvPr>
          <p:cNvSpPr txBox="1"/>
          <p:nvPr/>
        </p:nvSpPr>
        <p:spPr>
          <a:xfrm rot="16200000">
            <a:off x="-39243" y="1952339"/>
            <a:ext cx="2124221" cy="369332"/>
          </a:xfrm>
          <a:prstGeom prst="rect">
            <a:avLst/>
          </a:prstGeom>
          <a:noFill/>
        </p:spPr>
        <p:txBody>
          <a:bodyPr wrap="square" rtlCol="0">
            <a:spAutoFit/>
          </a:bodyPr>
          <a:lstStyle/>
          <a:p>
            <a:pPr algn="ctr"/>
            <a:r>
              <a:rPr lang="en-US" dirty="0"/>
              <a:t>BEFORE</a:t>
            </a:r>
          </a:p>
        </p:txBody>
      </p:sp>
      <p:sp>
        <p:nvSpPr>
          <p:cNvPr id="6" name="TextBox 5">
            <a:extLst>
              <a:ext uri="{FF2B5EF4-FFF2-40B4-BE49-F238E27FC236}">
                <a16:creationId xmlns:a16="http://schemas.microsoft.com/office/drawing/2014/main" id="{29848FF0-91CB-2E49-88F6-898239D10F48}"/>
              </a:ext>
            </a:extLst>
          </p:cNvPr>
          <p:cNvSpPr txBox="1"/>
          <p:nvPr/>
        </p:nvSpPr>
        <p:spPr>
          <a:xfrm rot="16200000">
            <a:off x="-39242" y="5151455"/>
            <a:ext cx="2124221" cy="369332"/>
          </a:xfrm>
          <a:prstGeom prst="rect">
            <a:avLst/>
          </a:prstGeom>
          <a:noFill/>
        </p:spPr>
        <p:txBody>
          <a:bodyPr wrap="square" rtlCol="0">
            <a:spAutoFit/>
          </a:bodyPr>
          <a:lstStyle/>
          <a:p>
            <a:pPr algn="ctr"/>
            <a:r>
              <a:rPr lang="en-US" dirty="0"/>
              <a:t>AFTER</a:t>
            </a:r>
          </a:p>
        </p:txBody>
      </p:sp>
      <p:sp>
        <p:nvSpPr>
          <p:cNvPr id="11" name="Rectangle 10">
            <a:extLst>
              <a:ext uri="{FF2B5EF4-FFF2-40B4-BE49-F238E27FC236}">
                <a16:creationId xmlns:a16="http://schemas.microsoft.com/office/drawing/2014/main" id="{CC4AF550-0A3F-9F4F-9E83-6945D49DC826}"/>
              </a:ext>
            </a:extLst>
          </p:cNvPr>
          <p:cNvSpPr/>
          <p:nvPr/>
        </p:nvSpPr>
        <p:spPr>
          <a:xfrm>
            <a:off x="1658809" y="3613459"/>
            <a:ext cx="4437191" cy="215444"/>
          </a:xfrm>
          <a:prstGeom prst="rect">
            <a:avLst/>
          </a:prstGeom>
        </p:spPr>
        <p:txBody>
          <a:bodyPr wrap="square">
            <a:spAutoFit/>
          </a:bodyPr>
          <a:lstStyle/>
          <a:p>
            <a:pPr lvl="1"/>
            <a:r>
              <a:rPr lang="en-US" sz="800" dirty="0"/>
              <a:t>M-19-4853_2243_AD010_L002_R1_001.fastq</a:t>
            </a:r>
          </a:p>
        </p:txBody>
      </p:sp>
      <p:pic>
        <p:nvPicPr>
          <p:cNvPr id="13" name="Picture 12" descr="Chart&#10;&#10;Description automatically generated">
            <a:extLst>
              <a:ext uri="{FF2B5EF4-FFF2-40B4-BE49-F238E27FC236}">
                <a16:creationId xmlns:a16="http://schemas.microsoft.com/office/drawing/2014/main" id="{28168120-6546-8E4B-806F-59E769A5CB14}"/>
              </a:ext>
            </a:extLst>
          </p:cNvPr>
          <p:cNvPicPr>
            <a:picLocks noChangeAspect="1"/>
          </p:cNvPicPr>
          <p:nvPr/>
        </p:nvPicPr>
        <p:blipFill>
          <a:blip r:embed="rId3"/>
          <a:stretch>
            <a:fillRect/>
          </a:stretch>
        </p:blipFill>
        <p:spPr>
          <a:xfrm>
            <a:off x="5741046" y="911759"/>
            <a:ext cx="3612596" cy="2709447"/>
          </a:xfrm>
          <a:prstGeom prst="rect">
            <a:avLst/>
          </a:prstGeom>
        </p:spPr>
      </p:pic>
      <p:sp>
        <p:nvSpPr>
          <p:cNvPr id="14" name="Rectangle 13">
            <a:extLst>
              <a:ext uri="{FF2B5EF4-FFF2-40B4-BE49-F238E27FC236}">
                <a16:creationId xmlns:a16="http://schemas.microsoft.com/office/drawing/2014/main" id="{60FFA122-2D99-5E46-8578-AF7200FC7278}"/>
              </a:ext>
            </a:extLst>
          </p:cNvPr>
          <p:cNvSpPr/>
          <p:nvPr/>
        </p:nvSpPr>
        <p:spPr>
          <a:xfrm>
            <a:off x="6096000" y="3597672"/>
            <a:ext cx="4437191" cy="215444"/>
          </a:xfrm>
          <a:prstGeom prst="rect">
            <a:avLst/>
          </a:prstGeom>
        </p:spPr>
        <p:txBody>
          <a:bodyPr wrap="square">
            <a:spAutoFit/>
          </a:bodyPr>
          <a:lstStyle/>
          <a:p>
            <a:pPr lvl="1"/>
            <a:r>
              <a:rPr lang="en-US" sz="800" dirty="0"/>
              <a:t>M-19-4853_2243_AD010_L002_R2_001.fastq</a:t>
            </a:r>
          </a:p>
        </p:txBody>
      </p:sp>
      <p:pic>
        <p:nvPicPr>
          <p:cNvPr id="16" name="Picture 15" descr="Chart&#10;&#10;Description automatically generated">
            <a:extLst>
              <a:ext uri="{FF2B5EF4-FFF2-40B4-BE49-F238E27FC236}">
                <a16:creationId xmlns:a16="http://schemas.microsoft.com/office/drawing/2014/main" id="{EB95255C-9176-E647-A9FB-0BC6699CAE56}"/>
              </a:ext>
            </a:extLst>
          </p:cNvPr>
          <p:cNvPicPr>
            <a:picLocks noChangeAspect="1"/>
          </p:cNvPicPr>
          <p:nvPr/>
        </p:nvPicPr>
        <p:blipFill>
          <a:blip r:embed="rId4"/>
          <a:stretch>
            <a:fillRect/>
          </a:stretch>
        </p:blipFill>
        <p:spPr>
          <a:xfrm>
            <a:off x="1381269" y="3958771"/>
            <a:ext cx="3602267" cy="2701700"/>
          </a:xfrm>
          <a:prstGeom prst="rect">
            <a:avLst/>
          </a:prstGeom>
        </p:spPr>
      </p:pic>
      <p:sp>
        <p:nvSpPr>
          <p:cNvPr id="17" name="Rectangle 16">
            <a:extLst>
              <a:ext uri="{FF2B5EF4-FFF2-40B4-BE49-F238E27FC236}">
                <a16:creationId xmlns:a16="http://schemas.microsoft.com/office/drawing/2014/main" id="{0C66CBA9-6662-D644-8B8D-CE3270398B6B}"/>
              </a:ext>
            </a:extLst>
          </p:cNvPr>
          <p:cNvSpPr/>
          <p:nvPr/>
        </p:nvSpPr>
        <p:spPr>
          <a:xfrm>
            <a:off x="1811209" y="6648305"/>
            <a:ext cx="4437191" cy="215444"/>
          </a:xfrm>
          <a:prstGeom prst="rect">
            <a:avLst/>
          </a:prstGeom>
        </p:spPr>
        <p:txBody>
          <a:bodyPr wrap="square">
            <a:spAutoFit/>
          </a:bodyPr>
          <a:lstStyle/>
          <a:p>
            <a:pPr lvl="1"/>
            <a:r>
              <a:rPr lang="en-US" sz="800" dirty="0"/>
              <a:t>M-19-4853_2243_AD010_L002_R1_001.fastq</a:t>
            </a:r>
          </a:p>
        </p:txBody>
      </p:sp>
      <p:pic>
        <p:nvPicPr>
          <p:cNvPr id="18" name="Picture 17" descr="Chart&#10;&#10;Description automatically generated">
            <a:extLst>
              <a:ext uri="{FF2B5EF4-FFF2-40B4-BE49-F238E27FC236}">
                <a16:creationId xmlns:a16="http://schemas.microsoft.com/office/drawing/2014/main" id="{951FC4F9-7CF8-7D49-877A-5498C748AA4B}"/>
              </a:ext>
            </a:extLst>
          </p:cNvPr>
          <p:cNvPicPr>
            <a:picLocks noChangeAspect="1"/>
          </p:cNvPicPr>
          <p:nvPr/>
        </p:nvPicPr>
        <p:blipFill>
          <a:blip r:embed="rId4"/>
          <a:stretch>
            <a:fillRect/>
          </a:stretch>
        </p:blipFill>
        <p:spPr>
          <a:xfrm>
            <a:off x="5751375" y="3958771"/>
            <a:ext cx="3602267" cy="2701700"/>
          </a:xfrm>
          <a:prstGeom prst="rect">
            <a:avLst/>
          </a:prstGeom>
        </p:spPr>
      </p:pic>
      <p:sp>
        <p:nvSpPr>
          <p:cNvPr id="19" name="Rectangle 18">
            <a:extLst>
              <a:ext uri="{FF2B5EF4-FFF2-40B4-BE49-F238E27FC236}">
                <a16:creationId xmlns:a16="http://schemas.microsoft.com/office/drawing/2014/main" id="{B9C13444-313E-A546-B433-0AFCE6313C94}"/>
              </a:ext>
            </a:extLst>
          </p:cNvPr>
          <p:cNvSpPr/>
          <p:nvPr/>
        </p:nvSpPr>
        <p:spPr>
          <a:xfrm>
            <a:off x="6095999" y="6632518"/>
            <a:ext cx="4437191" cy="215444"/>
          </a:xfrm>
          <a:prstGeom prst="rect">
            <a:avLst/>
          </a:prstGeom>
        </p:spPr>
        <p:txBody>
          <a:bodyPr wrap="square">
            <a:spAutoFit/>
          </a:bodyPr>
          <a:lstStyle/>
          <a:p>
            <a:pPr lvl="1"/>
            <a:r>
              <a:rPr lang="en-US" sz="800" dirty="0"/>
              <a:t>M-19-4853_2243_AD010_L002_R2_001.fastq</a:t>
            </a:r>
          </a:p>
        </p:txBody>
      </p:sp>
    </p:spTree>
    <p:extLst>
      <p:ext uri="{BB962C8B-B14F-4D97-AF65-F5344CB8AC3E}">
        <p14:creationId xmlns:p14="http://schemas.microsoft.com/office/powerpoint/2010/main" val="1012805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964</Words>
  <Application>Microsoft Macintosh PowerPoint</Application>
  <PresentationFormat>Widescreen</PresentationFormat>
  <Paragraphs>113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Monaco</vt:lpstr>
      <vt:lpstr>Office Theme</vt:lpstr>
      <vt:lpstr>RNA-SEQ  analysis Pipeline</vt:lpstr>
      <vt:lpstr>Steps!</vt:lpstr>
      <vt:lpstr>My example</vt:lpstr>
      <vt:lpstr>Step 0. Be prepared</vt:lpstr>
      <vt:lpstr>1. QC Control &amp; Trimming (if needed)</vt:lpstr>
      <vt:lpstr>PowerPoint Presentation</vt:lpstr>
      <vt:lpstr>Trimming and quality control </vt:lpstr>
      <vt:lpstr>Quality after Trimming (Sample S1)</vt:lpstr>
      <vt:lpstr>Quality after Trimming (S1) - Adapters</vt:lpstr>
      <vt:lpstr>Quality after Trimming (S1) – Reads Quality</vt:lpstr>
      <vt:lpstr>Quality after Trimming (S2)</vt:lpstr>
      <vt:lpstr>Quality after Trimming (S2) - Adapters</vt:lpstr>
      <vt:lpstr>Quality after Trimming (S1) – Reads Quality</vt:lpstr>
      <vt:lpstr>PowerPoint Presentation</vt:lpstr>
      <vt:lpstr>2. Mapping </vt:lpstr>
      <vt:lpstr>2. Mapping</vt:lpstr>
      <vt:lpstr>2. Mapping – reads quantification </vt:lpstr>
      <vt:lpstr>3. DEG Analysis </vt:lpstr>
      <vt:lpstr>Scatter plot for DEG genes</vt:lpstr>
      <vt:lpstr>DEG Analysis – PCA </vt:lpstr>
      <vt:lpstr>Heatmap of a subset genes with the highest variance according to PCA analysis </vt:lpstr>
      <vt:lpstr>4. Functional Annotation</vt:lpstr>
      <vt:lpstr>Enrichment analysis for Upregulated genes GO: Biological processes </vt:lpstr>
      <vt:lpstr>Enrichment analysis for Downregulated genes GO:Biological processes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libraries analysis pipeline</dc:title>
  <dc:creator>Luis F. Rivera Serna</dc:creator>
  <cp:lastModifiedBy>Kelly Cardona Londono</cp:lastModifiedBy>
  <cp:revision>5</cp:revision>
  <dcterms:created xsi:type="dcterms:W3CDTF">2020-11-19T09:02:49Z</dcterms:created>
  <dcterms:modified xsi:type="dcterms:W3CDTF">2024-01-29T20:47:46Z</dcterms:modified>
</cp:coreProperties>
</file>